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1"/>
  </p:notesMasterIdLst>
  <p:sldIdLst>
    <p:sldId id="420" r:id="rId3"/>
    <p:sldId id="521" r:id="rId4"/>
    <p:sldId id="283" r:id="rId5"/>
    <p:sldId id="450" r:id="rId6"/>
    <p:sldId id="455" r:id="rId7"/>
    <p:sldId id="435" r:id="rId8"/>
    <p:sldId id="447" r:id="rId9"/>
    <p:sldId id="453" r:id="rId10"/>
    <p:sldId id="457" r:id="rId11"/>
    <p:sldId id="461" r:id="rId12"/>
    <p:sldId id="465" r:id="rId13"/>
    <p:sldId id="434" r:id="rId14"/>
    <p:sldId id="476" r:id="rId15"/>
    <p:sldId id="438" r:id="rId16"/>
    <p:sldId id="445" r:id="rId17"/>
    <p:sldId id="469" r:id="rId18"/>
    <p:sldId id="443" r:id="rId19"/>
    <p:sldId id="489" r:id="rId20"/>
    <p:sldId id="441" r:id="rId21"/>
    <p:sldId id="467" r:id="rId22"/>
    <p:sldId id="490" r:id="rId23"/>
    <p:sldId id="436" r:id="rId24"/>
    <p:sldId id="491" r:id="rId25"/>
    <p:sldId id="452" r:id="rId26"/>
    <p:sldId id="492" r:id="rId27"/>
    <p:sldId id="449" r:id="rId28"/>
    <p:sldId id="433" r:id="rId29"/>
    <p:sldId id="439" r:id="rId30"/>
    <p:sldId id="458" r:id="rId31"/>
    <p:sldId id="466" r:id="rId32"/>
    <p:sldId id="493" r:id="rId33"/>
    <p:sldId id="437" r:id="rId34"/>
    <p:sldId id="494" r:id="rId35"/>
    <p:sldId id="448" r:id="rId36"/>
    <p:sldId id="495" r:id="rId37"/>
    <p:sldId id="444" r:id="rId38"/>
    <p:sldId id="496" r:id="rId39"/>
    <p:sldId id="468" r:id="rId40"/>
    <p:sldId id="497" r:id="rId41"/>
    <p:sldId id="442" r:id="rId42"/>
    <p:sldId id="498" r:id="rId43"/>
    <p:sldId id="472" r:id="rId44"/>
    <p:sldId id="499" r:id="rId45"/>
    <p:sldId id="478" r:id="rId46"/>
    <p:sldId id="500" r:id="rId47"/>
    <p:sldId id="454" r:id="rId48"/>
    <p:sldId id="501" r:id="rId49"/>
    <p:sldId id="471" r:id="rId50"/>
    <p:sldId id="502" r:id="rId51"/>
    <p:sldId id="440" r:id="rId52"/>
    <p:sldId id="503" r:id="rId53"/>
    <p:sldId id="287" r:id="rId54"/>
    <p:sldId id="504" r:id="rId55"/>
    <p:sldId id="462" r:id="rId56"/>
    <p:sldId id="505" r:id="rId57"/>
    <p:sldId id="473" r:id="rId58"/>
    <p:sldId id="506" r:id="rId59"/>
    <p:sldId id="475" r:id="rId60"/>
    <p:sldId id="507" r:id="rId61"/>
    <p:sldId id="474" r:id="rId62"/>
    <p:sldId id="301" r:id="rId63"/>
    <p:sldId id="522" r:id="rId64"/>
    <p:sldId id="373" r:id="rId65"/>
    <p:sldId id="508" r:id="rId66"/>
    <p:sldId id="509" r:id="rId67"/>
    <p:sldId id="510" r:id="rId68"/>
    <p:sldId id="350" r:id="rId69"/>
    <p:sldId id="479" r:id="rId70"/>
    <p:sldId id="480" r:id="rId71"/>
    <p:sldId id="511" r:id="rId72"/>
    <p:sldId id="512" r:id="rId73"/>
    <p:sldId id="513" r:id="rId74"/>
    <p:sldId id="481" r:id="rId75"/>
    <p:sldId id="514" r:id="rId76"/>
    <p:sldId id="482" r:id="rId77"/>
    <p:sldId id="515" r:id="rId78"/>
    <p:sldId id="516" r:id="rId79"/>
    <p:sldId id="517" r:id="rId80"/>
    <p:sldId id="483" r:id="rId81"/>
    <p:sldId id="518" r:id="rId82"/>
    <p:sldId id="485" r:id="rId83"/>
    <p:sldId id="519" r:id="rId84"/>
    <p:sldId id="486" r:id="rId85"/>
    <p:sldId id="520" r:id="rId86"/>
    <p:sldId id="428" r:id="rId87"/>
    <p:sldId id="429" r:id="rId88"/>
    <p:sldId id="431" r:id="rId89"/>
    <p:sldId id="487" r:id="rId90"/>
    <p:sldId id="488" r:id="rId91"/>
    <p:sldId id="432" r:id="rId92"/>
    <p:sldId id="523" r:id="rId93"/>
    <p:sldId id="524" r:id="rId94"/>
    <p:sldId id="525" r:id="rId95"/>
    <p:sldId id="526" r:id="rId96"/>
    <p:sldId id="421" r:id="rId97"/>
    <p:sldId id="422" r:id="rId98"/>
    <p:sldId id="423" r:id="rId99"/>
    <p:sldId id="424" r:id="rId10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ED7D31"/>
    <a:srgbClr val="BFBFBF"/>
    <a:srgbClr val="FFC000"/>
    <a:srgbClr val="FFCC00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C52DE-1A6F-4729-8438-CE0BB4327C7D}" type="datetimeFigureOut">
              <a:rPr lang="hu-HU" smtClean="0"/>
              <a:t>2018.06.27.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228A1-787D-4646-B993-08393F764A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443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t>2018.06.27.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255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t>2018.06.27.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698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t>2018.06.27.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77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2018.06.27.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2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2018.06.27.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2018.06.27.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3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2018.06.27.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96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2018.06.27.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29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2018.06.27.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88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2018.06.27.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4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2018.06.27.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3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t>2018.06.27.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289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2018.06.27.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32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2018.06.27.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69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2018.06.27.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t>2018.06.27.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225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t>2018.06.27.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50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t>2018.06.27.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979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t>2018.06.27.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024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t>2018.06.27.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75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t>2018.06.27.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11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3122-B396-454F-A336-BCA6008F4E81}" type="datetimeFigureOut">
              <a:rPr lang="hu-HU" smtClean="0"/>
              <a:t>2018.06.27.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8008-7816-4EA3-8503-8AD74FE20D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998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B3122-B396-454F-A336-BCA6008F4E81}" type="datetimeFigureOut">
              <a:rPr lang="hu-HU" smtClean="0"/>
              <a:t>2018.06.27.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8008-7816-4EA3-8503-8AD74FE20D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565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B3122-B396-454F-A336-BCA6008F4E8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2018.06.27.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8008-7816-4EA3-8503-8AD74FE20D4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5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612576" y="2931102"/>
            <a:ext cx="10231117" cy="1470025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chemeClr val="tx2"/>
                </a:solidFill>
                <a:latin typeface="Caladea"/>
              </a:rPr>
              <a:t>2018. </a:t>
            </a:r>
            <a:r>
              <a:rPr lang="hu-HU" b="1" dirty="0">
                <a:solidFill>
                  <a:schemeClr val="tx2"/>
                </a:solidFill>
                <a:latin typeface="Caladea"/>
              </a:rPr>
              <a:t>évi Pálinka </a:t>
            </a:r>
            <a:r>
              <a:rPr lang="hu-HU" b="1" dirty="0" err="1">
                <a:solidFill>
                  <a:schemeClr val="tx2"/>
                </a:solidFill>
                <a:latin typeface="Caladea"/>
              </a:rPr>
              <a:t>Országkóstoló</a:t>
            </a:r>
            <a:r>
              <a:rPr lang="hu-HU" b="1" dirty="0">
                <a:solidFill>
                  <a:schemeClr val="tx2"/>
                </a:solidFill>
                <a:latin typeface="Caladea"/>
              </a:rPr>
              <a:t> </a:t>
            </a:r>
            <a:r>
              <a:rPr lang="hu-HU" b="1" dirty="0" smtClean="0">
                <a:solidFill>
                  <a:schemeClr val="tx2"/>
                </a:solidFill>
                <a:latin typeface="Caladea"/>
              </a:rPr>
              <a:t/>
            </a:r>
            <a:br>
              <a:rPr lang="hu-HU" b="1" dirty="0" smtClean="0">
                <a:solidFill>
                  <a:schemeClr val="tx2"/>
                </a:solidFill>
                <a:latin typeface="Caladea"/>
              </a:rPr>
            </a:br>
            <a:r>
              <a:rPr lang="hu-HU" b="1" dirty="0" smtClean="0">
                <a:solidFill>
                  <a:schemeClr val="tx2"/>
                </a:solidFill>
                <a:latin typeface="Caladea"/>
              </a:rPr>
              <a:t>Díjátadó </a:t>
            </a:r>
            <a:r>
              <a:rPr lang="hu-HU" b="1" dirty="0">
                <a:solidFill>
                  <a:schemeClr val="tx2"/>
                </a:solidFill>
                <a:latin typeface="Caladea"/>
              </a:rPr>
              <a:t>Gála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87624" y="4859411"/>
            <a:ext cx="6400800" cy="838944"/>
          </a:xfrm>
        </p:spPr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2018. </a:t>
            </a:r>
            <a:r>
              <a:rPr lang="hu-HU" dirty="0">
                <a:solidFill>
                  <a:schemeClr val="tx2"/>
                </a:solidFill>
              </a:rPr>
              <a:t>j</a:t>
            </a:r>
            <a:r>
              <a:rPr lang="hu-HU" dirty="0" smtClean="0">
                <a:solidFill>
                  <a:schemeClr val="tx2"/>
                </a:solidFill>
              </a:rPr>
              <a:t>únius 28.</a:t>
            </a:r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30" y="1421777"/>
            <a:ext cx="2118078" cy="1191968"/>
          </a:xfrm>
          <a:prstGeom prst="rect">
            <a:avLst/>
          </a:prstGeom>
        </p:spPr>
      </p:pic>
      <p:pic>
        <p:nvPicPr>
          <p:cNvPr id="5" name="Kép 4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2074" y="1052378"/>
            <a:ext cx="1584129" cy="193076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13088"/>
            <a:ext cx="2435926" cy="1461349"/>
          </a:xfrm>
          <a:prstGeom prst="rect">
            <a:avLst/>
          </a:prstGeom>
        </p:spPr>
      </p:pic>
      <p:grpSp>
        <p:nvGrpSpPr>
          <p:cNvPr id="18" name="Csoportba foglalás 17"/>
          <p:cNvGrpSpPr/>
          <p:nvPr/>
        </p:nvGrpSpPr>
        <p:grpSpPr>
          <a:xfrm>
            <a:off x="14068" y="-3212"/>
            <a:ext cx="9070691" cy="974814"/>
            <a:chOff x="14068" y="-3212"/>
            <a:chExt cx="9070691" cy="974814"/>
          </a:xfrm>
        </p:grpSpPr>
        <p:pic>
          <p:nvPicPr>
            <p:cNvPr id="10" name="Kép 9" descr="palinkakivalosag_mint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68" y="-3212"/>
              <a:ext cx="3429003" cy="971602"/>
            </a:xfrm>
            <a:prstGeom prst="rect">
              <a:avLst/>
            </a:prstGeom>
          </p:spPr>
        </p:pic>
        <p:pic>
          <p:nvPicPr>
            <p:cNvPr id="11" name="Kép 10" descr="palinkakivalosag_mint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3071" y="0"/>
              <a:ext cx="3429003" cy="971602"/>
            </a:xfrm>
            <a:prstGeom prst="rect">
              <a:avLst/>
            </a:prstGeom>
          </p:spPr>
        </p:pic>
        <p:pic>
          <p:nvPicPr>
            <p:cNvPr id="12" name="Kép 11" descr="palinkakivalosag_minta.png"/>
            <p:cNvPicPr>
              <a:picLocks noChangeAspect="1"/>
            </p:cNvPicPr>
            <p:nvPr/>
          </p:nvPicPr>
          <p:blipFill rotWithShape="1">
            <a:blip r:embed="rId5" cstate="print"/>
            <a:srcRect r="28047"/>
            <a:stretch/>
          </p:blipFill>
          <p:spPr>
            <a:xfrm>
              <a:off x="6867986" y="0"/>
              <a:ext cx="2216773" cy="971602"/>
            </a:xfrm>
            <a:prstGeom prst="rect">
              <a:avLst/>
            </a:prstGeom>
          </p:spPr>
        </p:pic>
      </p:grpSp>
      <p:grpSp>
        <p:nvGrpSpPr>
          <p:cNvPr id="19" name="Csoportba foglalás 18"/>
          <p:cNvGrpSpPr/>
          <p:nvPr/>
        </p:nvGrpSpPr>
        <p:grpSpPr>
          <a:xfrm>
            <a:off x="14068" y="5886398"/>
            <a:ext cx="9070691" cy="974814"/>
            <a:chOff x="14068" y="-3212"/>
            <a:chExt cx="9070691" cy="974814"/>
          </a:xfrm>
        </p:grpSpPr>
        <p:pic>
          <p:nvPicPr>
            <p:cNvPr id="20" name="Kép 19" descr="palinkakivalosag_mint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68" y="-3212"/>
              <a:ext cx="3429003" cy="971602"/>
            </a:xfrm>
            <a:prstGeom prst="rect">
              <a:avLst/>
            </a:prstGeom>
          </p:spPr>
        </p:pic>
        <p:pic>
          <p:nvPicPr>
            <p:cNvPr id="21" name="Kép 20" descr="palinkakivalosag_mint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3071" y="0"/>
              <a:ext cx="3429003" cy="971602"/>
            </a:xfrm>
            <a:prstGeom prst="rect">
              <a:avLst/>
            </a:prstGeom>
          </p:spPr>
        </p:pic>
        <p:pic>
          <p:nvPicPr>
            <p:cNvPr id="22" name="Kép 21" descr="palinkakivalosag_minta.png"/>
            <p:cNvPicPr>
              <a:picLocks noChangeAspect="1"/>
            </p:cNvPicPr>
            <p:nvPr/>
          </p:nvPicPr>
          <p:blipFill rotWithShape="1">
            <a:blip r:embed="rId5" cstate="print"/>
            <a:srcRect r="28047"/>
            <a:stretch/>
          </p:blipFill>
          <p:spPr>
            <a:xfrm>
              <a:off x="6867986" y="0"/>
              <a:ext cx="2216773" cy="971602"/>
            </a:xfrm>
            <a:prstGeom prst="rect">
              <a:avLst/>
            </a:prstGeom>
          </p:spPr>
        </p:pic>
      </p:grpSp>
      <p:pic>
        <p:nvPicPr>
          <p:cNvPr id="102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378"/>
            <a:ext cx="2684654" cy="191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éptalálat a következőre: „komárom város logo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27512"/>
            <a:ext cx="2278058" cy="156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SAVANYA  PÁLINKAHÁZ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17825"/>
              </p:ext>
            </p:extLst>
          </p:nvPr>
        </p:nvGraphicFramePr>
        <p:xfrm>
          <a:off x="2330454" y="4005064"/>
          <a:ext cx="4483100" cy="628650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Jonathan alma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Aranyszalagos Irsai Olivér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SPIRITUS PRIMUS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47631"/>
              </p:ext>
            </p:extLst>
          </p:nvPr>
        </p:nvGraphicFramePr>
        <p:xfrm>
          <a:off x="2330450" y="3501008"/>
          <a:ext cx="4483100" cy="942975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Őszibarack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Szilva pálinka (Bátyjám szilva pálinka)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07 Barack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7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8172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BÁNKI  PÁLINKAHÁZ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343662"/>
              </p:ext>
            </p:extLst>
          </p:nvPr>
        </p:nvGraphicFramePr>
        <p:xfrm>
          <a:off x="2330450" y="3758406"/>
          <a:ext cx="4483100" cy="314325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Irsai Olivér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5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BIRKÁS PÁLINKA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vvrcommon09\gvvrcommon09\LUN03\FM_EVFHAT_EVFO\PÁLINKA 2018\Pálinka Országkóstoló 2018\Eredményhirdetés\national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1" y="799930"/>
            <a:ext cx="1258249" cy="1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928395"/>
              </p:ext>
            </p:extLst>
          </p:nvPr>
        </p:nvGraphicFramePr>
        <p:xfrm>
          <a:off x="2483768" y="3759359"/>
          <a:ext cx="4392488" cy="344805"/>
        </p:xfrm>
        <a:graphic>
          <a:graphicData uri="http://schemas.openxmlformats.org/drawingml/2006/table">
            <a:tbl>
              <a:tblPr/>
              <a:tblGrid>
                <a:gridCol w="439248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FEKETE RIBISZKE PÁLINKA </a:t>
                      </a:r>
                      <a:endParaRPr lang="hu-HU" sz="2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7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CZETIS PÁLINKAHÁZ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9409"/>
              </p:ext>
            </p:extLst>
          </p:nvPr>
        </p:nvGraphicFramePr>
        <p:xfrm>
          <a:off x="2330450" y="3758406"/>
          <a:ext cx="4483100" cy="314325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Szőlőpálinka (Johanna</a:t>
                      </a:r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és Furmint) 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0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HUNNIUM KFT. 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503629"/>
              </p:ext>
            </p:extLst>
          </p:nvPr>
        </p:nvGraphicFramePr>
        <p:xfrm>
          <a:off x="2330450" y="3653631"/>
          <a:ext cx="4483100" cy="628650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Birspálinka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7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TOKAJ SPIRIT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703112"/>
              </p:ext>
            </p:extLst>
          </p:nvPr>
        </p:nvGraphicFramePr>
        <p:xfrm>
          <a:off x="2330450" y="3653631"/>
          <a:ext cx="4483100" cy="628650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Tokaji Érlelt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Aszú törkölypálinka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Koronás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Birs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9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HARMATRÁZÓ  PÁLINKA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650999"/>
              </p:ext>
            </p:extLst>
          </p:nvPr>
        </p:nvGraphicFramePr>
        <p:xfrm>
          <a:off x="2330450" y="3653631"/>
          <a:ext cx="4483100" cy="628650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Szamóca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0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HARMATRÁZÓ PÁLINKAHÁZ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62341"/>
              </p:ext>
            </p:extLst>
          </p:nvPr>
        </p:nvGraphicFramePr>
        <p:xfrm>
          <a:off x="1584240" y="2874171"/>
          <a:ext cx="5964800" cy="3131820"/>
        </p:xfrm>
        <a:graphic>
          <a:graphicData uri="http://schemas.openxmlformats.org/drawingml/2006/table">
            <a:tbl>
              <a:tblPr/>
              <a:tblGrid>
                <a:gridCol w="59648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SZAMÓCA PÁLINKA </a:t>
                      </a:r>
                      <a:endParaRPr lang="hu-HU" sz="2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\\gvvrcommon09\gvvrcommon09\LUN03\FM_EVFHAT_EVFO\PÁLINKA 2018\Pálinka Országkóstoló 2018\Eredményhirdetés\national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1" y="799930"/>
            <a:ext cx="1258249" cy="1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ETYEKI CZÍMERES PÁLINKAHÁZ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379335"/>
              </p:ext>
            </p:extLst>
          </p:nvPr>
        </p:nvGraphicFramePr>
        <p:xfrm>
          <a:off x="2330450" y="3444081"/>
          <a:ext cx="4483100" cy="1257300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Irsai Olivér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Alma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Kajszibarack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Meggy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2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Díjazottak</a:t>
            </a:r>
            <a:endParaRPr lang="hu-HU" sz="40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1172786" y="248172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3620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80539" y="2951947"/>
            <a:ext cx="89634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3200" b="1" dirty="0" smtClean="0">
                <a:solidFill>
                  <a:schemeClr val="accent3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</a:t>
            </a:r>
            <a:r>
              <a:rPr lang="hu-HU" sz="3200" b="1" dirty="0">
                <a:solidFill>
                  <a:schemeClr val="accent3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Pálinka- és Törkölypálinka </a:t>
            </a:r>
            <a:r>
              <a:rPr lang="hu-HU" sz="3200" b="1" dirty="0" smtClean="0">
                <a:solidFill>
                  <a:schemeClr val="accent3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Verseny</a:t>
            </a:r>
          </a:p>
          <a:p>
            <a:pPr lvl="0" algn="ctr"/>
            <a:r>
              <a:rPr lang="hu-HU" sz="32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32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  <a:r>
              <a:rPr lang="hu-HU" sz="3200" b="1" dirty="0" smtClean="0">
                <a:solidFill>
                  <a:srgbClr val="ED7D31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minősítés </a:t>
            </a:r>
          </a:p>
          <a:p>
            <a:pPr lvl="0" algn="ctr"/>
            <a:endParaRPr lang="hu-HU" sz="3200" b="1" dirty="0" smtClean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lvl="0" algn="ctr"/>
            <a:r>
              <a:rPr lang="hu-HU" sz="32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</a:t>
            </a:r>
            <a:r>
              <a:rPr lang="hu-HU" sz="3200" b="1" dirty="0" err="1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r>
              <a:rPr lang="hu-HU" sz="32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Program  </a:t>
            </a:r>
            <a:endParaRPr lang="hu-HU" sz="3200" b="1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lvl="0" algn="ctr"/>
            <a:r>
              <a:rPr lang="hu-HU" sz="3200" b="1" dirty="0" err="1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Pálinkakiválóságok</a:t>
            </a:r>
            <a:endParaRPr lang="hu-HU" sz="3200" b="1" dirty="0" smtClean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lvl="0" algn="ctr"/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  <a:endParaRPr lang="hu-HU" sz="3200" b="1" dirty="0">
              <a:solidFill>
                <a:schemeClr val="tx2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4349"/>
            <a:ext cx="158432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4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SZÓRÁTH  KISÜSTI  PÁLINKA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145109"/>
              </p:ext>
            </p:extLst>
          </p:nvPr>
        </p:nvGraphicFramePr>
        <p:xfrm>
          <a:off x="539556" y="4005064"/>
          <a:ext cx="8064896" cy="1571625"/>
        </p:xfrm>
        <a:graphic>
          <a:graphicData uri="http://schemas.openxmlformats.org/drawingml/2006/table">
            <a:tbl>
              <a:tblPr/>
              <a:tblGrid>
                <a:gridCol w="8064896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Tokaji törkölypálinka tölgyfahordóban érlelt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Tállya Köveshegy-dűlő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Vadbirs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Gönci barackpálinka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Tokaji Furmint szőlőpálinka tölgyfahordóban érlelt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Tállya Köveshegy-dűlő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Tokaji Furmint szőlőpálinka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Tállya Köveshegy-dűlő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0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ZSINDELYES PÁLINKAFŐZDE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vvrcommon09\gvvrcommon09\LUN03\FM_EVFHAT_EVFO\PÁLINKA 2018\Pálinka Országkóstoló 2018\Eredményhirdetés\national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1" y="799930"/>
            <a:ext cx="1258249" cy="1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43752"/>
              </p:ext>
            </p:extLst>
          </p:nvPr>
        </p:nvGraphicFramePr>
        <p:xfrm>
          <a:off x="2267744" y="3759359"/>
          <a:ext cx="4752528" cy="933450"/>
        </p:xfrm>
        <a:graphic>
          <a:graphicData uri="http://schemas.openxmlformats.org/drawingml/2006/table">
            <a:tbl>
              <a:tblPr/>
              <a:tblGrid>
                <a:gridCol w="475252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ÁGYAS SZABOLCSI ALMAPÁLINKA</a:t>
                      </a:r>
                    </a:p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ÁGYAS ÚJFEHÉRTÓI MEGGYPÁLINKA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9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SOMLÓ SPIRIT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30477"/>
              </p:ext>
            </p:extLst>
          </p:nvPr>
        </p:nvGraphicFramePr>
        <p:xfrm>
          <a:off x="2330450" y="3548856"/>
          <a:ext cx="4483100" cy="942975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Cornus Muskotályos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Cornus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Kajszibarack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Cornus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Birs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8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SOMLÓ SPIRIT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vvrcommon09\gvvrcommon09\LUN03\FM_EVFHAT_EVFO\PÁLINKA 2018\Pálinka Országkóstoló 2018\Eredményhirdetés\national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1" y="799930"/>
            <a:ext cx="1258249" cy="1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191967"/>
              </p:ext>
            </p:extLst>
          </p:nvPr>
        </p:nvGraphicFramePr>
        <p:xfrm>
          <a:off x="2267744" y="3759359"/>
          <a:ext cx="4752528" cy="628650"/>
        </p:xfrm>
        <a:graphic>
          <a:graphicData uri="http://schemas.openxmlformats.org/drawingml/2006/table">
            <a:tbl>
              <a:tblPr/>
              <a:tblGrid>
                <a:gridCol w="475252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CORNUS – KAJSZIBARACK  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5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MÁTYÁS PÁLINKA – KUNSÁG SZESZ ZRT.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683260"/>
              </p:ext>
            </p:extLst>
          </p:nvPr>
        </p:nvGraphicFramePr>
        <p:xfrm>
          <a:off x="2330454" y="3645024"/>
          <a:ext cx="4483100" cy="2200275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Mátyás- 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Mátyás -Barack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Mátyás- Bodza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Mátyás- Málna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Mátyás- Irsai Olivér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Mátyás- Vilmoskörte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Mátyás- Cserszegi fűszeres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3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KUNSÁG SZESZ ZRT.</a:t>
            </a:r>
            <a:r>
              <a:rPr lang="hu-HU" sz="2800" b="1" dirty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- MÁTYÁS </a:t>
            </a:r>
            <a:r>
              <a:rPr lang="hu-HU" sz="2800" b="1" dirty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 </a:t>
            </a:r>
            <a:endParaRPr lang="hu-HU" sz="2800" b="1" dirty="0" smtClean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vvrcommon09\gvvrcommon09\LUN03\FM_EVFHAT_EVFO\PÁLINKA 2018\Pálinka Országkóstoló 2018\Eredményhirdetés\national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1" y="799930"/>
            <a:ext cx="1258249" cy="1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06393"/>
              </p:ext>
            </p:extLst>
          </p:nvPr>
        </p:nvGraphicFramePr>
        <p:xfrm>
          <a:off x="1584239" y="3759359"/>
          <a:ext cx="6012097" cy="628650"/>
        </p:xfrm>
        <a:graphic>
          <a:graphicData uri="http://schemas.openxmlformats.org/drawingml/2006/table">
            <a:tbl>
              <a:tblPr/>
              <a:tblGrid>
                <a:gridCol w="601209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MÁTYÁS IRSAI OLIVÉR SZŐLŐPÁLINKA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8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MADARASI PÁLINKAHÁZ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22269"/>
              </p:ext>
            </p:extLst>
          </p:nvPr>
        </p:nvGraphicFramePr>
        <p:xfrm>
          <a:off x="1979712" y="3429000"/>
          <a:ext cx="5184576" cy="2514600"/>
        </p:xfrm>
        <a:graphic>
          <a:graphicData uri="http://schemas.openxmlformats.org/drawingml/2006/table">
            <a:tbl>
              <a:tblPr/>
              <a:tblGrid>
                <a:gridCol w="5184576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Limitált Prémium Irsai Olivér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Birspálinka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Körtepálinka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Limitált Prémium Birspálinka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Barackpálinka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Szilvapálinka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Limitált Prémium Barackpálinka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4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8172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ANEMOMA  PÁLINKA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589784"/>
              </p:ext>
            </p:extLst>
          </p:nvPr>
        </p:nvGraphicFramePr>
        <p:xfrm>
          <a:off x="2807803" y="3429000"/>
          <a:ext cx="3528392" cy="2900933"/>
        </p:xfrm>
        <a:graphic>
          <a:graphicData uri="http://schemas.openxmlformats.org/drawingml/2006/table">
            <a:tbl>
              <a:tblPr/>
              <a:tblGrid>
                <a:gridCol w="3528392"/>
              </a:tblGrid>
              <a:tr h="38633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Érlelt 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Kajszibarack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Érlelt alma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Körte pálinka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Alma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Cseresznye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Érlelt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8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CSALLÓ PÁLINKA MANUFAKTÚRA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894282"/>
              </p:ext>
            </p:extLst>
          </p:nvPr>
        </p:nvGraphicFramePr>
        <p:xfrm>
          <a:off x="2330450" y="3548856"/>
          <a:ext cx="4483100" cy="942975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Bodza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Fürtös vadmeggy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Birs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1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RENESZÁNSZ PÁLINKAHÁZ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05200"/>
              </p:ext>
            </p:extLst>
          </p:nvPr>
        </p:nvGraphicFramePr>
        <p:xfrm>
          <a:off x="2330450" y="3444081"/>
          <a:ext cx="4483100" cy="1257300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Irsai Olivér törkölypálinka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Földibodza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Muskotályos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Kökény pálinka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1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8172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GÖNCI PÁLINKAFŐZDE KFT. – A GÖNCI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39682"/>
              </p:ext>
            </p:extLst>
          </p:nvPr>
        </p:nvGraphicFramePr>
        <p:xfrm>
          <a:off x="2330450" y="3758406"/>
          <a:ext cx="4483100" cy="314325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9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SZICSEK PÁLINKAFŐZDE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881538"/>
              </p:ext>
            </p:extLst>
          </p:nvPr>
        </p:nvGraphicFramePr>
        <p:xfrm>
          <a:off x="2330454" y="3717032"/>
          <a:ext cx="4483100" cy="2200275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Irsai Olivér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Piros vilmoskörte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Túri Jonathan alma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Birs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Besztercei ó-szilva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Feketeribizli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Érlelt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Szomolyai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cseresznye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9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SZICSEK PÁLINKAFŐZDE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vvrcommon09\gvvrcommon09\LUN03\FM_EVFHAT_EVFO\PÁLINKA 2018\Pálinka Országkóstoló 2018\Eredményhirdetés\national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1" y="799930"/>
            <a:ext cx="1258249" cy="1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336045"/>
              </p:ext>
            </p:extLst>
          </p:nvPr>
        </p:nvGraphicFramePr>
        <p:xfrm>
          <a:off x="2267744" y="3759359"/>
          <a:ext cx="4752528" cy="628650"/>
        </p:xfrm>
        <a:graphic>
          <a:graphicData uri="http://schemas.openxmlformats.org/drawingml/2006/table">
            <a:tbl>
              <a:tblPr/>
              <a:tblGrid>
                <a:gridCol w="475252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IRSAI OLIVÉR SZŐLŐPÁLINKA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CRUXX GEMINA WINE &amp; SPIRIT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799341"/>
              </p:ext>
            </p:extLst>
          </p:nvPr>
        </p:nvGraphicFramePr>
        <p:xfrm>
          <a:off x="2330454" y="3501008"/>
          <a:ext cx="4483100" cy="2200275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Bukolyi birs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Kieffer körte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Sárga vilmoskörte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Meggy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Fekete cseresznye pálinka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Feketeribizli pálinka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Sauska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törkölypálinka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CRUXX GEMINA WINE &amp; SPIRIT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vvrcommon09\gvvrcommon09\LUN03\FM_EVFHAT_EVFO\PÁLINKA 2018\Pálinka Országkóstoló 2018\Eredményhirdetés\national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1" y="799930"/>
            <a:ext cx="1258249" cy="1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092017"/>
              </p:ext>
            </p:extLst>
          </p:nvPr>
        </p:nvGraphicFramePr>
        <p:xfrm>
          <a:off x="2051720" y="3378335"/>
          <a:ext cx="5112568" cy="1552575"/>
        </p:xfrm>
        <a:graphic>
          <a:graphicData uri="http://schemas.openxmlformats.org/drawingml/2006/table">
            <a:tbl>
              <a:tblPr/>
              <a:tblGrid>
                <a:gridCol w="511256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MEGGY PÁLINKA</a:t>
                      </a:r>
                    </a:p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RESERVE - KIEFFER KÖRTE PÁLINKA</a:t>
                      </a:r>
                    </a:p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SÁRGA VILMOSKÖRTE 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LUNCZER PÁLINKAHÁZ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660741"/>
              </p:ext>
            </p:extLst>
          </p:nvPr>
        </p:nvGraphicFramePr>
        <p:xfrm>
          <a:off x="2330454" y="3501008"/>
          <a:ext cx="4483100" cy="2200275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Prémium - Kökény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Prémium - Alma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Szomolyai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Feketecseresznye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Szeder-Málna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vegyes gyümölcspálinka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Prémium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 Birs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Cigánymeggy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Ágyas 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7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LUNCZER PÁLINKAHÁZ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vvrcommon09\gvvrcommon09\LUN03\FM_EVFHAT_EVFO\PÁLINKA 2018\Pálinka Országkóstoló 2018\Eredményhirdetés\national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1" y="799930"/>
            <a:ext cx="1258249" cy="1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06205"/>
              </p:ext>
            </p:extLst>
          </p:nvPr>
        </p:nvGraphicFramePr>
        <p:xfrm>
          <a:off x="1584239" y="3378335"/>
          <a:ext cx="5849486" cy="942975"/>
        </p:xfrm>
        <a:graphic>
          <a:graphicData uri="http://schemas.openxmlformats.org/drawingml/2006/table">
            <a:tbl>
              <a:tblPr/>
              <a:tblGrid>
                <a:gridCol w="584948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PRÉMIUM KÖKÉNY 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SZOMOLYAI FEKETECSERESZNYE 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6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HIGEM KER. KFT. 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82934"/>
              </p:ext>
            </p:extLst>
          </p:nvPr>
        </p:nvGraphicFramePr>
        <p:xfrm>
          <a:off x="2330449" y="3573016"/>
          <a:ext cx="4483100" cy="1257300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Fürtös meggy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Cigánymeggy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Ágyas meggy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Alma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0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HI-GEM KER KFT.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vvrcommon09\gvvrcommon09\LUN03\FM_EVFHAT_EVFO\PÁLINKA 2018\Pálinka Országkóstoló 2018\Eredményhirdetés\national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1" y="799930"/>
            <a:ext cx="1258249" cy="1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17358"/>
              </p:ext>
            </p:extLst>
          </p:nvPr>
        </p:nvGraphicFramePr>
        <p:xfrm>
          <a:off x="2051720" y="3378335"/>
          <a:ext cx="5112568" cy="1552575"/>
        </p:xfrm>
        <a:graphic>
          <a:graphicData uri="http://schemas.openxmlformats.org/drawingml/2006/table">
            <a:tbl>
              <a:tblPr/>
              <a:tblGrid>
                <a:gridCol w="511256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ÁGYAS MEGGYPÁLINKA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CIGÁNYMEGGY</a:t>
                      </a:r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PÁLINKA</a:t>
                      </a:r>
                    </a:p>
                    <a:p>
                      <a:pPr algn="ctr" fontAlgn="b"/>
                      <a:endParaRPr lang="hu-HU" sz="20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b"/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FÜRTÖS MEGGYPÁLINKA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3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TARPA MANUFAKTÚRA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941711"/>
              </p:ext>
            </p:extLst>
          </p:nvPr>
        </p:nvGraphicFramePr>
        <p:xfrm>
          <a:off x="2330450" y="3444081"/>
          <a:ext cx="4483100" cy="1257300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Szatmári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szilvapálinka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Muscat Lunel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Szabolcsi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Alma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Kajszibarack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5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TARPA MANUFAKTÚRA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vvrcommon09\gvvrcommon09\LUN03\FM_EVFHAT_EVFO\PÁLINKA 2018\Pálinka Országkóstoló 2018\Eredményhirdetés\national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1" y="799930"/>
            <a:ext cx="1258249" cy="1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497161"/>
              </p:ext>
            </p:extLst>
          </p:nvPr>
        </p:nvGraphicFramePr>
        <p:xfrm>
          <a:off x="2051720" y="3378335"/>
          <a:ext cx="5112568" cy="942975"/>
        </p:xfrm>
        <a:graphic>
          <a:graphicData uri="http://schemas.openxmlformats.org/drawingml/2006/table">
            <a:tbl>
              <a:tblPr/>
              <a:tblGrid>
                <a:gridCol w="511256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MUSCAT LUNEL SZŐLŐPÁLINKA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SZATMÁRI SZILVAPÁLINKA</a:t>
                      </a:r>
                      <a:endParaRPr lang="hu-HU" sz="20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1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MÁLYINKAI PÁLINKAFŐZDE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017047"/>
              </p:ext>
            </p:extLst>
          </p:nvPr>
        </p:nvGraphicFramePr>
        <p:xfrm>
          <a:off x="2330450" y="3758406"/>
          <a:ext cx="4483100" cy="314325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Vegyes gyümölcspálinka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4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GONG PÁLINKAHÁZ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225105"/>
              </p:ext>
            </p:extLst>
          </p:nvPr>
        </p:nvGraphicFramePr>
        <p:xfrm>
          <a:off x="2330450" y="3234531"/>
          <a:ext cx="4483100" cy="1885950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Szeder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Szőlő-Meggy vegyes gyümölcspálinka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Birs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Irsai Olivér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Cserszegi fűszeres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Törkölypálinka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1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GONG PÁLINKAHÁZ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vvrcommon09\gvvrcommon09\LUN03\FM_EVFHAT_EVFO\PÁLINKA 2018\Pálinka Országkóstoló 2018\Eredményhirdetés\national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1" y="799930"/>
            <a:ext cx="1258249" cy="1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706005"/>
              </p:ext>
            </p:extLst>
          </p:nvPr>
        </p:nvGraphicFramePr>
        <p:xfrm>
          <a:off x="2051720" y="3378335"/>
          <a:ext cx="5112568" cy="942975"/>
        </p:xfrm>
        <a:graphic>
          <a:graphicData uri="http://schemas.openxmlformats.org/drawingml/2006/table">
            <a:tbl>
              <a:tblPr/>
              <a:tblGrid>
                <a:gridCol w="511256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BIRS 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IRSAI OLIVÉR SZŐLŐPÁLINKA</a:t>
                      </a:r>
                      <a:endParaRPr lang="hu-HU" sz="20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5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01057" y="2803240"/>
            <a:ext cx="8352928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VILLÁNYI PÁLINKA – </a:t>
            </a:r>
          </a:p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MAGYARBÓLYI PÁLINKAFŐZDE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109860"/>
              </p:ext>
            </p:extLst>
          </p:nvPr>
        </p:nvGraphicFramePr>
        <p:xfrm>
          <a:off x="1979712" y="3933056"/>
          <a:ext cx="5328592" cy="2200275"/>
        </p:xfrm>
        <a:graphic>
          <a:graphicData uri="http://schemas.openxmlformats.org/drawingml/2006/table">
            <a:tbl>
              <a:tblPr/>
              <a:tblGrid>
                <a:gridCol w="5328592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Cabernet </a:t>
                      </a:r>
                      <a:r>
                        <a:rPr lang="hu-H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sauvignon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törkölypálinka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Delirium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 Kékszőlő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törkölypálinka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Ágyas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törkölypálinka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Cabernet  franc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ó törkölypálinka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Cabernet </a:t>
                      </a:r>
                      <a:r>
                        <a:rPr lang="hu-H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sauvignon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Válogatott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vörös törkölypálinka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Ágyas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muskotály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5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4" y="2757647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800" b="1" dirty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VILLÁNYI PÁLINKA – </a:t>
            </a:r>
          </a:p>
          <a:p>
            <a:pPr lvl="0" algn="ctr"/>
            <a:r>
              <a:rPr lang="hu-HU" sz="2800" b="1" dirty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MAGYARBÓLYI PÁLINKAFŐZDE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vvrcommon09\gvvrcommon09\LUN03\FM_EVFHAT_EVFO\PÁLINKA 2018\Pálinka Országkóstoló 2018\Eredményhirdetés\national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1" y="799930"/>
            <a:ext cx="1258249" cy="1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23155"/>
              </p:ext>
            </p:extLst>
          </p:nvPr>
        </p:nvGraphicFramePr>
        <p:xfrm>
          <a:off x="2015720" y="4005064"/>
          <a:ext cx="5112568" cy="942975"/>
        </p:xfrm>
        <a:graphic>
          <a:graphicData uri="http://schemas.openxmlformats.org/drawingml/2006/table">
            <a:tbl>
              <a:tblPr/>
              <a:tblGrid>
                <a:gridCol w="5112568"/>
              </a:tblGrid>
              <a:tr h="4763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BIRS 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IRSAI OLIVÉR SZŐLŐPÁLINKA</a:t>
                      </a:r>
                      <a:endParaRPr lang="hu-HU" sz="20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6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01057" y="2492896"/>
            <a:ext cx="8352928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ALEXANDER PÁLINKAFŐZDE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034723"/>
              </p:ext>
            </p:extLst>
          </p:nvPr>
        </p:nvGraphicFramePr>
        <p:xfrm>
          <a:off x="2330450" y="3113584"/>
          <a:ext cx="4483100" cy="3457575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6519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Bodza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Feketeribiszke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Ágyas meggy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Vilmoskörte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Cigánymeggy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Irsai Olivér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Kajszibarack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Ágyas 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Ágyas kajszibarack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3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ALEXANDER PÁLINKAFŐZDE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vvrcommon09\gvvrcommon09\LUN03\FM_EVFHAT_EVFO\PÁLINKA 2018\Pálinka Országkóstoló 2018\Eredményhirdetés\national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1" y="799930"/>
            <a:ext cx="1258249" cy="1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053307"/>
              </p:ext>
            </p:extLst>
          </p:nvPr>
        </p:nvGraphicFramePr>
        <p:xfrm>
          <a:off x="2051720" y="3378335"/>
          <a:ext cx="5112568" cy="942975"/>
        </p:xfrm>
        <a:graphic>
          <a:graphicData uri="http://schemas.openxmlformats.org/drawingml/2006/table">
            <a:tbl>
              <a:tblPr/>
              <a:tblGrid>
                <a:gridCol w="511256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CIGÁNYMEGGY 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FEKETE RIBISZKE PÁLINKA</a:t>
                      </a:r>
                      <a:endParaRPr lang="hu-HU" sz="20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2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NOBILIS PÁLINKAFARM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60838"/>
              </p:ext>
            </p:extLst>
          </p:nvPr>
        </p:nvGraphicFramePr>
        <p:xfrm>
          <a:off x="2330454" y="3284984"/>
          <a:ext cx="4483100" cy="3457575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Érlelt 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Fekete ribizli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Irsai Olivér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Birs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Málna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Forte - Irsai Olivér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Ágyas meggy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Érlelt alma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Kajszibarack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Cseresznye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1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NOBILIS PÁLINKAFARM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vvrcommon09\gvvrcommon09\LUN03\FM_EVFHAT_EVFO\PÁLINKA 2018\Pálinka Országkóstoló 2018\Eredményhirdetés\national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1" y="799930"/>
            <a:ext cx="1258249" cy="1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072426"/>
              </p:ext>
            </p:extLst>
          </p:nvPr>
        </p:nvGraphicFramePr>
        <p:xfrm>
          <a:off x="2051720" y="3378335"/>
          <a:ext cx="5112568" cy="942975"/>
        </p:xfrm>
        <a:graphic>
          <a:graphicData uri="http://schemas.openxmlformats.org/drawingml/2006/table">
            <a:tbl>
              <a:tblPr/>
              <a:tblGrid>
                <a:gridCol w="511256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N16  ÉRLELT SZILVA 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N17  IRSAI OLIVÉR SZŐLŐPÁLINKA</a:t>
                      </a:r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9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VÁRDA DRINK ZRT.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729442"/>
              </p:ext>
            </p:extLst>
          </p:nvPr>
        </p:nvGraphicFramePr>
        <p:xfrm>
          <a:off x="4716016" y="3405022"/>
          <a:ext cx="4032448" cy="2505075"/>
        </p:xfrm>
        <a:graphic>
          <a:graphicData uri="http://schemas.openxmlformats.org/drawingml/2006/table">
            <a:tbl>
              <a:tblPr/>
              <a:tblGrid>
                <a:gridCol w="4032448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Kulacs - Szabolcsi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alma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Exclusive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 Vilmoskörte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Exclusive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 </a:t>
                      </a:r>
                      <a:r>
                        <a:rPr lang="hu-HU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Jonathán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alma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Kulacs - Vilmoskörte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Exclusive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 </a:t>
                      </a:r>
                      <a:r>
                        <a:rPr lang="hu-HU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Cseresznyefarhordóban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érlelt cseresznye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Kulacs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 Ó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barack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Exclusive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 Irsai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Olivér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98720"/>
              </p:ext>
            </p:extLst>
          </p:nvPr>
        </p:nvGraphicFramePr>
        <p:xfrm>
          <a:off x="395536" y="3429000"/>
          <a:ext cx="4032448" cy="720080"/>
        </p:xfrm>
        <a:graphic>
          <a:graphicData uri="http://schemas.openxmlformats.org/drawingml/2006/table">
            <a:tbl>
              <a:tblPr/>
              <a:tblGrid>
                <a:gridCol w="4032448"/>
              </a:tblGrid>
              <a:tr h="35536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Exclusive</a:t>
                      </a:r>
                      <a:r>
                        <a:rPr lang="hu-H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 </a:t>
                      </a:r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- Besztercei </a:t>
                      </a:r>
                      <a:r>
                        <a:rPr lang="hu-H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471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Exclusive</a:t>
                      </a:r>
                      <a:r>
                        <a:rPr lang="hu-H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 </a:t>
                      </a:r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 - Feketeribizli </a:t>
                      </a:r>
                      <a:r>
                        <a:rPr lang="hu-H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054703"/>
              </p:ext>
            </p:extLst>
          </p:nvPr>
        </p:nvGraphicFramePr>
        <p:xfrm>
          <a:off x="395537" y="4653136"/>
          <a:ext cx="4032448" cy="942975"/>
        </p:xfrm>
        <a:graphic>
          <a:graphicData uri="http://schemas.openxmlformats.org/drawingml/2006/table">
            <a:tbl>
              <a:tblPr/>
              <a:tblGrid>
                <a:gridCol w="4032448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Exclusive</a:t>
                      </a:r>
                      <a:r>
                        <a:rPr lang="hu-H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 </a:t>
                      </a:r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- Birs </a:t>
                      </a:r>
                      <a:r>
                        <a:rPr lang="hu-H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Kulacs </a:t>
                      </a:r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- Meggy pálinka</a:t>
                      </a:r>
                      <a:endParaRPr lang="hu-HU" sz="2000" b="1" i="0" u="none" strike="noStrike" dirty="0">
                        <a:solidFill>
                          <a:schemeClr val="tx1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Exclusive</a:t>
                      </a:r>
                      <a:r>
                        <a:rPr lang="hu-H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 </a:t>
                      </a:r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- Ágyas </a:t>
                      </a:r>
                      <a:r>
                        <a:rPr lang="hu-H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barack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7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VÁRDA – DRINK ZRT.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vvrcommon09\gvvrcommon09\LUN03\FM_EVFHAT_EVFO\PÁLINKA 2018\Pálinka Országkóstoló 2018\Eredményhirdetés\national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1" y="799930"/>
            <a:ext cx="1258249" cy="1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664295"/>
              </p:ext>
            </p:extLst>
          </p:nvPr>
        </p:nvGraphicFramePr>
        <p:xfrm>
          <a:off x="1331638" y="3416029"/>
          <a:ext cx="6480720" cy="1857375"/>
        </p:xfrm>
        <a:graphic>
          <a:graphicData uri="http://schemas.openxmlformats.org/drawingml/2006/table">
            <a:tbl>
              <a:tblPr/>
              <a:tblGrid>
                <a:gridCol w="648072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EXCLUSIVE - BESZTERCEI SZILVA PÁLINKA</a:t>
                      </a:r>
                    </a:p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EXCLUSIVE - CSERESZNYEFARHORDÓBAN ÉRLELT CSERESZNYE PÁLINKA</a:t>
                      </a:r>
                    </a:p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EXCLUSIVE - FEKETE RIBIZLI 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3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NYAKAS PINCE ZRT.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730069"/>
              </p:ext>
            </p:extLst>
          </p:nvPr>
        </p:nvGraphicFramePr>
        <p:xfrm>
          <a:off x="2330450" y="3653631"/>
          <a:ext cx="4483100" cy="628650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Irsai Olivér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Irsai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Olivér törkölypálinka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9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ERŐS PÁLINKAFŐZDE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433344"/>
              </p:ext>
            </p:extLst>
          </p:nvPr>
        </p:nvGraphicFramePr>
        <p:xfrm>
          <a:off x="2330449" y="3284984"/>
          <a:ext cx="4483100" cy="3143250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Cigánymeggy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Stanley 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Birs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Birs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Kajszibarack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Presenta 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Vilmoskörte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Kajszibarack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Sárgamuskotály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Irsai Olivér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6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ERŐS PÁLINKAFŐZDE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vvrcommon09\gvvrcommon09\LUN03\FM_EVFHAT_EVFO\PÁLINKA 2018\Pálinka Országkóstoló 2018\Eredményhirdetés\national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1" y="799930"/>
            <a:ext cx="1258249" cy="1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54370"/>
              </p:ext>
            </p:extLst>
          </p:nvPr>
        </p:nvGraphicFramePr>
        <p:xfrm>
          <a:off x="1331638" y="3444966"/>
          <a:ext cx="6480720" cy="2162175"/>
        </p:xfrm>
        <a:graphic>
          <a:graphicData uri="http://schemas.openxmlformats.org/drawingml/2006/table">
            <a:tbl>
              <a:tblPr/>
              <a:tblGrid>
                <a:gridCol w="648072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BIRS PÁLINKA</a:t>
                      </a:r>
                    </a:p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CIGÁNYMEGGY PÁLINKA</a:t>
                      </a:r>
                    </a:p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KAJSZIBARACK PÁLINKA</a:t>
                      </a:r>
                    </a:p>
                    <a:p>
                      <a:pPr algn="ctr" fontAlgn="b"/>
                      <a:endParaRPr lang="hu-H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PRESENTA SZILVA 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9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BOLYHOS PÁLINKAFŐZDE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172899"/>
              </p:ext>
            </p:extLst>
          </p:nvPr>
        </p:nvGraphicFramePr>
        <p:xfrm>
          <a:off x="683568" y="3717032"/>
          <a:ext cx="3474988" cy="1885950"/>
        </p:xfrm>
        <a:graphic>
          <a:graphicData uri="http://schemas.openxmlformats.org/drawingml/2006/table">
            <a:tbl>
              <a:tblPr/>
              <a:tblGrid>
                <a:gridCol w="3474988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Cigánymeggy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Ágyas 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Birs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Irsai Olivér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Ágyas vilmoskörte pálinkák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Ágyas kajszibarack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549413"/>
              </p:ext>
            </p:extLst>
          </p:nvPr>
        </p:nvGraphicFramePr>
        <p:xfrm>
          <a:off x="4788024" y="3717032"/>
          <a:ext cx="3672408" cy="1885950"/>
        </p:xfrm>
        <a:graphic>
          <a:graphicData uri="http://schemas.openxmlformats.org/drawingml/2006/table">
            <a:tbl>
              <a:tblPr/>
              <a:tblGrid>
                <a:gridCol w="3672408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Cseresznye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Ágyas cigánymeggy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Ágyas birs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Ágyas cseresznye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Ágyas Irsai Olivér szőlő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3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BOLYHOS PÁLINKAFŐZDE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vvrcommon09\gvvrcommon09\LUN03\FM_EVFHAT_EVFO\PÁLINKA 2018\Pálinka Országkóstoló 2018\Eredményhirdetés\national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1" y="799930"/>
            <a:ext cx="1258249" cy="1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722888"/>
              </p:ext>
            </p:extLst>
          </p:nvPr>
        </p:nvGraphicFramePr>
        <p:xfrm>
          <a:off x="1331638" y="3444966"/>
          <a:ext cx="6480720" cy="2162175"/>
        </p:xfrm>
        <a:graphic>
          <a:graphicData uri="http://schemas.openxmlformats.org/drawingml/2006/table">
            <a:tbl>
              <a:tblPr/>
              <a:tblGrid>
                <a:gridCol w="648072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CIGÁNYMEGGY PÁLINKA</a:t>
                      </a:r>
                    </a:p>
                    <a:p>
                      <a:pPr algn="ctr" fontAlgn="b"/>
                      <a:endParaRPr lang="hu-H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ÁGYAS BIRS PÁLINKA</a:t>
                      </a:r>
                    </a:p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ÁGYA</a:t>
                      </a:r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CIGÁNY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MEGGY PÁLINKA</a:t>
                      </a:r>
                    </a:p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ÁGYAS IRSAI OLIVÉR</a:t>
                      </a:r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SZŐLŐ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PÁLINKA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7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SCHISZLER  PÁLINKA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597332"/>
              </p:ext>
            </p:extLst>
          </p:nvPr>
        </p:nvGraphicFramePr>
        <p:xfrm>
          <a:off x="683568" y="3501008"/>
          <a:ext cx="3888436" cy="2514600"/>
        </p:xfrm>
        <a:graphic>
          <a:graphicData uri="http://schemas.openxmlformats.org/drawingml/2006/table">
            <a:tbl>
              <a:tblPr/>
              <a:tblGrid>
                <a:gridCol w="3888436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Meggy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Cserszegi fűszeres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Érlelt 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Feketszeder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Szamóca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Irsai Olivér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Törkölypálinka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554178"/>
              </p:ext>
            </p:extLst>
          </p:nvPr>
        </p:nvGraphicFramePr>
        <p:xfrm>
          <a:off x="5148064" y="3501008"/>
          <a:ext cx="3456384" cy="1401316"/>
        </p:xfrm>
        <a:graphic>
          <a:graphicData uri="http://schemas.openxmlformats.org/drawingml/2006/table">
            <a:tbl>
              <a:tblPr/>
              <a:tblGrid>
                <a:gridCol w="3456384"/>
              </a:tblGrid>
              <a:tr h="35032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Vilmoskörte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35032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Érlelt alma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35032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Körte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35032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</a:rPr>
                        <a:t>Málna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7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SCHISZLER PÁLINKA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vvrcommon09\gvvrcommon09\LUN03\FM_EVFHAT_EVFO\PÁLINKA 2018\Pálinka Országkóstoló 2018\Eredményhirdetés\national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1" y="799930"/>
            <a:ext cx="1258249" cy="1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67860"/>
              </p:ext>
            </p:extLst>
          </p:nvPr>
        </p:nvGraphicFramePr>
        <p:xfrm>
          <a:off x="1331638" y="3068960"/>
          <a:ext cx="6480720" cy="2771775"/>
        </p:xfrm>
        <a:graphic>
          <a:graphicData uri="http://schemas.openxmlformats.org/drawingml/2006/table">
            <a:tbl>
              <a:tblPr/>
              <a:tblGrid>
                <a:gridCol w="648072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MEGGY  PÁLINKA</a:t>
                      </a:r>
                    </a:p>
                    <a:p>
                      <a:pPr algn="ctr" fontAlgn="b"/>
                      <a:endParaRPr lang="hu-H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SZILVA</a:t>
                      </a:r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PÁLINKA</a:t>
                      </a:r>
                    </a:p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SZAMÓCA</a:t>
                      </a:r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PÁLINKA</a:t>
                      </a:r>
                    </a:p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IRSAI OLIVÉR</a:t>
                      </a:r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SZŐLŐ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PÁLINKA</a:t>
                      </a:r>
                    </a:p>
                    <a:p>
                      <a:pPr algn="ctr" fontAlgn="b"/>
                      <a:endParaRPr lang="hu-H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CSERSZEGI FŰSZERES SZŐLŐPÁLINKA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4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372078" y="2636912"/>
            <a:ext cx="8352928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ZIMEK PÁLINKAMANUFAKTURA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560242"/>
              </p:ext>
            </p:extLst>
          </p:nvPr>
        </p:nvGraphicFramePr>
        <p:xfrm>
          <a:off x="683568" y="3257600"/>
          <a:ext cx="3672408" cy="2093595"/>
        </p:xfrm>
        <a:graphic>
          <a:graphicData uri="http://schemas.openxmlformats.org/drawingml/2006/table">
            <a:tbl>
              <a:tblPr/>
              <a:tblGrid>
                <a:gridCol w="3672408"/>
              </a:tblGrid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Golden </a:t>
                      </a:r>
                      <a:r>
                        <a:rPr lang="hu-HU" sz="1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delicous</a:t>
                      </a:r>
                      <a:r>
                        <a:rPr lang="hu-H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alma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Meggy </a:t>
                      </a:r>
                      <a:r>
                        <a:rPr lang="hu-H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 2014</a:t>
                      </a:r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Hordóban érlelt 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Feketeribizli pálinka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Földiszeder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Irsai Olivér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Kökény pálinka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995256"/>
              </p:ext>
            </p:extLst>
          </p:nvPr>
        </p:nvGraphicFramePr>
        <p:xfrm>
          <a:off x="4860032" y="3290086"/>
          <a:ext cx="3677928" cy="1944216"/>
        </p:xfrm>
        <a:graphic>
          <a:graphicData uri="http://schemas.openxmlformats.org/drawingml/2006/table">
            <a:tbl>
              <a:tblPr/>
              <a:tblGrid>
                <a:gridCol w="3677928"/>
              </a:tblGrid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Hordóban érlelt alma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Málna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Irsai Olivér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Hordóban érlelt törkölypálinka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Vadőszibarack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Vadcseresznye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144855"/>
              </p:ext>
            </p:extLst>
          </p:nvPr>
        </p:nvGraphicFramePr>
        <p:xfrm>
          <a:off x="2058560" y="5445224"/>
          <a:ext cx="5026888" cy="1257300"/>
        </p:xfrm>
        <a:graphic>
          <a:graphicData uri="http://schemas.openxmlformats.org/drawingml/2006/table">
            <a:tbl>
              <a:tblPr/>
              <a:tblGrid>
                <a:gridCol w="5026888"/>
              </a:tblGrid>
              <a:tr h="3143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Cigánymeggy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Sárgabarack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Irsai Olivér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Szőlő-Kései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meggy vegyes gyümölcspálinka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3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ZIMEK PÁLINKAMANUFAKTÚRA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vvrcommon09\gvvrcommon09\LUN03\FM_EVFHAT_EVFO\PÁLINKA 2018\Pálinka Országkóstoló 2018\Eredményhirdetés\national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1" y="799930"/>
            <a:ext cx="1258249" cy="1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31830"/>
              </p:ext>
            </p:extLst>
          </p:nvPr>
        </p:nvGraphicFramePr>
        <p:xfrm>
          <a:off x="1331638" y="3068960"/>
          <a:ext cx="6480720" cy="2466975"/>
        </p:xfrm>
        <a:graphic>
          <a:graphicData uri="http://schemas.openxmlformats.org/drawingml/2006/table">
            <a:tbl>
              <a:tblPr/>
              <a:tblGrid>
                <a:gridCol w="648072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GOLDEN DELICOUS ALMA PÁLINKA  2016 </a:t>
                      </a:r>
                    </a:p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MEGGY  PÁLINKA  2014</a:t>
                      </a:r>
                    </a:p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FÖLDISZEDER PÁLINKA  2016</a:t>
                      </a:r>
                    </a:p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MÁLNA PÁLINKA</a:t>
                      </a:r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2017</a:t>
                      </a:r>
                      <a:endParaRPr lang="hu-H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HORDÓBAN ÉRLELT SZILVAPÁLINKA  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IRSAI OLIVÉR</a:t>
                      </a:r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SZŐLŐ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PÁLINKA  2016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IRSAI OLIVÉR</a:t>
                      </a:r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SZŐLŐ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PÁLINKA  2017</a:t>
                      </a:r>
                    </a:p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HORDÓBAN ÉRLELT TÖRKÖLYPÁLINKA   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372078" y="2358911"/>
            <a:ext cx="8352928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BRILL PÁLINKAHÁZ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312631"/>
              </p:ext>
            </p:extLst>
          </p:nvPr>
        </p:nvGraphicFramePr>
        <p:xfrm>
          <a:off x="372078" y="3068960"/>
          <a:ext cx="4176464" cy="2554605"/>
        </p:xfrm>
        <a:graphic>
          <a:graphicData uri="http://schemas.openxmlformats.org/drawingml/2006/table">
            <a:tbl>
              <a:tblPr/>
              <a:tblGrid>
                <a:gridCol w="4176464"/>
              </a:tblGrid>
              <a:tr h="25788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Birskörte </a:t>
                      </a:r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 2017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Cseresznye </a:t>
                      </a:r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 2015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Presenta</a:t>
                      </a:r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szilva </a:t>
                      </a:r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 2017 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Feketeribizli pálinka </a:t>
                      </a:r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2014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Jázmin </a:t>
                      </a:r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szőlőpálinka 2017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Kékfrankos </a:t>
                      </a:r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szőlőpálinka 2015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Irsai Olivér </a:t>
                      </a:r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szőlőpálinka 2017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Érlelt Néró </a:t>
                      </a:r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törkölypálinka 2008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Érlelt Cabernet franc </a:t>
                      </a:r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törkölypálinka 2012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566862"/>
              </p:ext>
            </p:extLst>
          </p:nvPr>
        </p:nvGraphicFramePr>
        <p:xfrm>
          <a:off x="4539240" y="3068960"/>
          <a:ext cx="4185766" cy="3547110"/>
        </p:xfrm>
        <a:graphic>
          <a:graphicData uri="http://schemas.openxmlformats.org/drawingml/2006/table">
            <a:tbl>
              <a:tblPr/>
              <a:tblGrid>
                <a:gridCol w="4185766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Concorde körte 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 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Sárgabarack 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 2017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Sárgabarack 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 2017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Szomolyai cseresznye 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 2017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Cigánymeggy 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 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Málna 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 2017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Irsai Olivér 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szőlőpálinka 2016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Érlelt Chardonnay 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törkölypálinka 2006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Néró törkölypálinka 2011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Alma 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 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Piros vilmoskörte 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 2015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Bodza 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 2016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Shirah</a:t>
                      </a:r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törkölypálinka 2013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Érlelt Kadarka törkölypálinka 2007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6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BRILL PÁLINKAHÁZ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vvrcommon09\gvvrcommon09\LUN03\FM_EVFHAT_EVFO\PÁLINKA 2018\Pálinka Országkóstoló 2018\Eredményhirdetés\national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1" y="799930"/>
            <a:ext cx="1258249" cy="1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039660"/>
              </p:ext>
            </p:extLst>
          </p:nvPr>
        </p:nvGraphicFramePr>
        <p:xfrm>
          <a:off x="1331638" y="2897560"/>
          <a:ext cx="6480720" cy="2466975"/>
        </p:xfrm>
        <a:graphic>
          <a:graphicData uri="http://schemas.openxmlformats.org/drawingml/2006/table">
            <a:tbl>
              <a:tblPr/>
              <a:tblGrid>
                <a:gridCol w="648072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b"/>
                      <a:r>
                        <a:rPr lang="hu-HU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BIRSKÖRTE PÁLINKA  2017 </a:t>
                      </a:r>
                    </a:p>
                    <a:p>
                      <a:pPr algn="ctr" fontAlgn="b"/>
                      <a:r>
                        <a:rPr lang="hu-HU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CIGÁNYMEGGY  PÁLINKA  2015</a:t>
                      </a:r>
                    </a:p>
                    <a:p>
                      <a:pPr algn="ctr" fontAlgn="b"/>
                      <a:r>
                        <a:rPr lang="hu-HU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SÁRGABARACK PÁLINKA  2017</a:t>
                      </a:r>
                    </a:p>
                    <a:p>
                      <a:pPr algn="ctr" fontAlgn="b"/>
                      <a:r>
                        <a:rPr lang="hu-HU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IRSAI OLIVÉR SZŐLŐPÁLINKA  2017</a:t>
                      </a:r>
                    </a:p>
                    <a:p>
                      <a:pPr algn="ctr" fontAlgn="b"/>
                      <a:r>
                        <a:rPr lang="hu-HU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MÁLNA PÁLINKA</a:t>
                      </a:r>
                      <a:r>
                        <a:rPr lang="hu-HU" sz="20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2017</a:t>
                      </a:r>
                      <a:endParaRPr lang="hu-H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NÉRÓ</a:t>
                      </a:r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TÖRKÖLYPÁLINKA</a:t>
                      </a:r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2011</a:t>
                      </a:r>
                      <a:endParaRPr lang="hu-H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8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BUTI PÁLINKAHÁZ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1190"/>
              </p:ext>
            </p:extLst>
          </p:nvPr>
        </p:nvGraphicFramePr>
        <p:xfrm>
          <a:off x="2330450" y="3548856"/>
          <a:ext cx="4483100" cy="942975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Birs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Feketeribizli pálinka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Vadcseresznye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8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372078" y="2358911"/>
            <a:ext cx="8352928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1 CSEPP PÁLINKA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781256"/>
              </p:ext>
            </p:extLst>
          </p:nvPr>
        </p:nvGraphicFramePr>
        <p:xfrm>
          <a:off x="395536" y="2979599"/>
          <a:ext cx="4392488" cy="2026920"/>
        </p:xfrm>
        <a:graphic>
          <a:graphicData uri="http://schemas.openxmlformats.org/drawingml/2006/table">
            <a:tbl>
              <a:tblPr/>
              <a:tblGrid>
                <a:gridCol w="4392488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Hegykői 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Fekete ribiszke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Kékfrankos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Zenit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Zenit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Turan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Fekete berkenye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Feketecseresznye - Málna vegyes gyümölcspálinka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923317"/>
              </p:ext>
            </p:extLst>
          </p:nvPr>
        </p:nvGraphicFramePr>
        <p:xfrm>
          <a:off x="4824476" y="2876550"/>
          <a:ext cx="3963450" cy="3981450"/>
        </p:xfrm>
        <a:graphic>
          <a:graphicData uri="http://schemas.openxmlformats.org/drawingml/2006/table">
            <a:tbl>
              <a:tblPr/>
              <a:tblGrid>
                <a:gridCol w="396345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Érlelt Golden alma pálinka - 2016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Golden alma pálinka - 2016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Packham</a:t>
                      </a:r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's </a:t>
                      </a:r>
                      <a:r>
                        <a:rPr lang="hu-H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Triumph</a:t>
                      </a:r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 körte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Birs pálinka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Golden alma pálinka 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Sárgabarack pálinka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Cseresznye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Besztercei 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Sárgabarack pálinka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Penyigei szilva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Meggy pálinka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Szomolyai fekete cseresznye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Meggy pálinka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Piros </a:t>
                      </a:r>
                      <a:r>
                        <a:rPr lang="hu-H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Veltelini</a:t>
                      </a:r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szőlőpálinka 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Irsai Olivér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Piros </a:t>
                      </a:r>
                      <a:r>
                        <a:rPr lang="hu-H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Veltelini</a:t>
                      </a:r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szőlőpálinka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Hegykői törkölypálinka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Zenit szőlő - Kései meggy vegyes gyümölcspálinka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Birs - Penyigei szilva vegyes gyümölcspálinka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032682"/>
              </p:ext>
            </p:extLst>
          </p:nvPr>
        </p:nvGraphicFramePr>
        <p:xfrm>
          <a:off x="395536" y="5013176"/>
          <a:ext cx="4392488" cy="1520190"/>
        </p:xfrm>
        <a:graphic>
          <a:graphicData uri="http://schemas.openxmlformats.org/drawingml/2006/table">
            <a:tbl>
              <a:tblPr/>
              <a:tblGrid>
                <a:gridCol w="4392488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Vilmoskörte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Birs pálinka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Fekete ribiszke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Shiraz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Hegykői törkölypálinka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Hegykői törkölypálinka 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1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1 CSEPP PÁLINKA</a:t>
            </a:r>
          </a:p>
        </p:txBody>
      </p:sp>
      <p:pic>
        <p:nvPicPr>
          <p:cNvPr id="10" name="Picture 2" descr="\\gvvrhomes01\gvvrhomes01\DomjanZs\Dokumentumok\My Pictures\pálinka évjárat nélkü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52" y="799931"/>
            <a:ext cx="1239774" cy="12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757257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pic>
        <p:nvPicPr>
          <p:cNvPr id="23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142646"/>
              </p:ext>
            </p:extLst>
          </p:nvPr>
        </p:nvGraphicFramePr>
        <p:xfrm>
          <a:off x="4211960" y="2874171"/>
          <a:ext cx="3956966" cy="1773555"/>
        </p:xfrm>
        <a:graphic>
          <a:graphicData uri="http://schemas.openxmlformats.org/drawingml/2006/table">
            <a:tbl>
              <a:tblPr/>
              <a:tblGrid>
                <a:gridCol w="3956966"/>
              </a:tblGrid>
              <a:tr h="116125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25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25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25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25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25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25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ábláza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844411"/>
              </p:ext>
            </p:extLst>
          </p:nvPr>
        </p:nvGraphicFramePr>
        <p:xfrm>
          <a:off x="899592" y="3027194"/>
          <a:ext cx="3337079" cy="1013460"/>
        </p:xfrm>
        <a:graphic>
          <a:graphicData uri="http://schemas.openxmlformats.org/drawingml/2006/table">
            <a:tbl>
              <a:tblPr/>
              <a:tblGrid>
                <a:gridCol w="333707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hu-HU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192731"/>
              </p:ext>
            </p:extLst>
          </p:nvPr>
        </p:nvGraphicFramePr>
        <p:xfrm>
          <a:off x="899592" y="3116582"/>
          <a:ext cx="3672406" cy="3423225"/>
        </p:xfrm>
        <a:graphic>
          <a:graphicData uri="http://schemas.openxmlformats.org/drawingml/2006/table">
            <a:tbl>
              <a:tblPr/>
              <a:tblGrid>
                <a:gridCol w="3672406"/>
              </a:tblGrid>
              <a:tr h="3497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ÉRLELT GOLDEN ALMA PÁLINKA 2016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BIRS PÁLINKA 2016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SÁRGABARACK PÁLINKA 2016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HEGYKŐI SZILVA PÁLINKA  2017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PENYIGEI SZILVA PÁLINKA   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PIROS VELTELINI SZŐLŐPÁLINKA 2015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PIROS VELTELINI SZŐLŐPÁLINKA  2016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46">
                <a:tc>
                  <a:txBody>
                    <a:bodyPr/>
                    <a:lstStyle/>
                    <a:p>
                      <a:pPr algn="ctr" fontAlgn="b"/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285644"/>
              </p:ext>
            </p:extLst>
          </p:nvPr>
        </p:nvGraphicFramePr>
        <p:xfrm>
          <a:off x="4582607" y="3140968"/>
          <a:ext cx="3956966" cy="2232249"/>
        </p:xfrm>
        <a:graphic>
          <a:graphicData uri="http://schemas.openxmlformats.org/drawingml/2006/table">
            <a:tbl>
              <a:tblPr/>
              <a:tblGrid>
                <a:gridCol w="3956966"/>
              </a:tblGrid>
              <a:tr h="37413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FEKETE BERKENYE PÁLINKA 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13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TURÁN SZŐLŐPÁLINKA  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13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ZENIT SZŐLŐPÁLINKA 2016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13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KÉKFRANKOS SZŐLŐPÁLINKA 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571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BIRS - PENYIGEI SZILVA VEGYES GYÜMÖLCSPÁLINKA  2016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2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Díjazottak</a:t>
            </a:r>
            <a:endParaRPr lang="hu-HU" sz="40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1172786" y="248172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3620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80539" y="2951947"/>
            <a:ext cx="89634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9BBB59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</a:t>
            </a:r>
            <a:r>
              <a:rPr lang="hu-HU" sz="3200" b="1" dirty="0">
                <a:solidFill>
                  <a:srgbClr val="9BBB59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Pálinka- és Törkölypálinka </a:t>
            </a:r>
            <a:r>
              <a:rPr lang="hu-HU" sz="3200" b="1" dirty="0" smtClean="0">
                <a:solidFill>
                  <a:srgbClr val="9BBB59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Verseny</a:t>
            </a:r>
          </a:p>
          <a:p>
            <a:pPr algn="ctr"/>
            <a:r>
              <a:rPr lang="hu-HU" sz="3200" b="1" dirty="0" smtClean="0">
                <a:solidFill>
                  <a:srgbClr val="E46C0A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</a:t>
            </a:r>
            <a:r>
              <a:rPr lang="hu-HU" sz="32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  <a:endParaRPr lang="hu-HU" sz="3200" b="1" dirty="0" smtClean="0">
              <a:solidFill>
                <a:srgbClr val="1F497D">
                  <a:lumMod val="75000"/>
                </a:srgb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3200" b="1" dirty="0" smtClean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32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</a:t>
            </a:r>
            <a:r>
              <a:rPr lang="hu-HU" sz="3200" b="1" dirty="0" err="1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</a:t>
            </a:r>
            <a:r>
              <a:rPr lang="hu-HU" sz="32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Program  </a:t>
            </a:r>
            <a:endParaRPr lang="hu-HU" sz="3200" b="1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</a:t>
            </a:r>
            <a:r>
              <a:rPr lang="hu-HU" sz="3200" b="1" dirty="0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  <a:r>
              <a:rPr lang="hu-HU" sz="3200" b="1" dirty="0" err="1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Pálinkakiválóságok</a:t>
            </a:r>
            <a:endParaRPr lang="hu-HU" sz="3200" b="1" dirty="0" smtClean="0">
              <a:solidFill>
                <a:srgbClr val="0070C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32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  <a:endParaRPr lang="hu-HU" sz="3200" b="1" dirty="0">
              <a:solidFill>
                <a:srgbClr val="1F497D">
                  <a:lumMod val="75000"/>
                </a:srgb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4349"/>
            <a:ext cx="158432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5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800" b="1" dirty="0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60982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BIRKÁS PLINKA</a:t>
            </a:r>
            <a:endParaRPr lang="hu-HU" sz="2800" b="1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70143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pic>
        <p:nvPicPr>
          <p:cNvPr id="19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03438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812852"/>
              </p:ext>
            </p:extLst>
          </p:nvPr>
        </p:nvGraphicFramePr>
        <p:xfrm>
          <a:off x="1599693" y="4017488"/>
          <a:ext cx="5944609" cy="1885950"/>
        </p:xfrm>
        <a:graphic>
          <a:graphicData uri="http://schemas.openxmlformats.org/drawingml/2006/table">
            <a:tbl>
              <a:tblPr/>
              <a:tblGrid>
                <a:gridCol w="5944609"/>
              </a:tblGrid>
              <a:tr h="19318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CIGÁNYMEGGY</a:t>
                      </a:r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\\gvvrcommon09\gvvrcommon09\LUN03\FM_EVFHAT_EVFO\PÁLINKA 2018\Pálinka Országkóstoló 2018\Eredményhirdetés\national_TOP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4584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800" b="1" dirty="0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60982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LUNCZER PÁLINKAHÁZ</a:t>
            </a:r>
            <a:endParaRPr lang="hu-HU" sz="2800" b="1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70143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pic>
        <p:nvPicPr>
          <p:cNvPr id="19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03438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705512"/>
              </p:ext>
            </p:extLst>
          </p:nvPr>
        </p:nvGraphicFramePr>
        <p:xfrm>
          <a:off x="1599693" y="4017488"/>
          <a:ext cx="5944609" cy="1885950"/>
        </p:xfrm>
        <a:graphic>
          <a:graphicData uri="http://schemas.openxmlformats.org/drawingml/2006/table">
            <a:tbl>
              <a:tblPr/>
              <a:tblGrid>
                <a:gridCol w="5944609"/>
              </a:tblGrid>
              <a:tr h="19318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SZEDER-MÁLNA  VEGYES  GYÜMÖLCSPÁLINKA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\\gvvrcommon09\gvvrcommon09\LUN03\FM_EVFHAT_EVFO\PÁLINKA 2018\Pálinka Országkóstoló 2018\Eredményhirdetés\national_TOP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4584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6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800" b="1" dirty="0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60982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VÁRDA DRINK ZRT.</a:t>
            </a:r>
            <a:endParaRPr lang="hu-HU" sz="2800" b="1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70143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pic>
        <p:nvPicPr>
          <p:cNvPr id="19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03438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877211"/>
              </p:ext>
            </p:extLst>
          </p:nvPr>
        </p:nvGraphicFramePr>
        <p:xfrm>
          <a:off x="1599693" y="4017488"/>
          <a:ext cx="5944609" cy="1885950"/>
        </p:xfrm>
        <a:graphic>
          <a:graphicData uri="http://schemas.openxmlformats.org/drawingml/2006/table">
            <a:tbl>
              <a:tblPr/>
              <a:tblGrid>
                <a:gridCol w="5944609"/>
              </a:tblGrid>
              <a:tr h="19318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KULACS</a:t>
                      </a:r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– SZABOLCSI ALMAPÁLINKA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\\gvvrcommon09\gvvrcommon09\LUN03\FM_EVFHAT_EVFO\PÁLINKA 2018\Pálinka Országkóstoló 2018\Eredményhirdetés\national_TOP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4584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800" b="1" dirty="0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60981" y="258721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VILLÁNYI PÁLNKA – MAGYARBÓLYI PÁLINKAFŐZDE</a:t>
            </a:r>
            <a:endParaRPr lang="hu-HU" sz="2800" b="1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70143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pic>
        <p:nvPicPr>
          <p:cNvPr id="19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03438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720806"/>
              </p:ext>
            </p:extLst>
          </p:nvPr>
        </p:nvGraphicFramePr>
        <p:xfrm>
          <a:off x="1331641" y="4017488"/>
          <a:ext cx="6627768" cy="2190750"/>
        </p:xfrm>
        <a:graphic>
          <a:graphicData uri="http://schemas.openxmlformats.org/drawingml/2006/table">
            <a:tbl>
              <a:tblPr/>
              <a:tblGrid>
                <a:gridCol w="6627768"/>
              </a:tblGrid>
              <a:tr h="19318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VILLÁNYI  CABERNET  FRANC  </a:t>
                      </a:r>
                    </a:p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Ó  TÖRKÖLYPÁLINKA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\\gvvrcommon09\gvvrcommon09\LUN03\FM_EVFHAT_EVFO\PÁLINKA 2018\Pálinka Országkóstoló 2018\Eredményhirdetés\national_TOP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4584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1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örkölypálinka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 Pálinka</a:t>
            </a:r>
            <a:endParaRPr lang="hu-HU" sz="2800" b="1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683568" y="3439058"/>
            <a:ext cx="7704856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 </a:t>
            </a:r>
            <a:r>
              <a:rPr lang="hu-HU" sz="2800" b="1" dirty="0" smtClean="0">
                <a:solidFill>
                  <a:srgbClr val="C00000"/>
                </a:solidFill>
                <a:latin typeface="Caladea" panose="02040503050406030204"/>
              </a:rPr>
              <a:t>TARPA MANUFAKTÚRA</a:t>
            </a:r>
            <a:endParaRPr lang="hu-HU" sz="2800" b="1" dirty="0" smtClean="0">
              <a:solidFill>
                <a:srgbClr val="C00000"/>
              </a:solidFill>
              <a:latin typeface="Caladea" panose="02040503050406030204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11230"/>
            <a:ext cx="1800200" cy="102868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47664" y="431819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Caladea" panose="02040503050406030204"/>
              </a:rPr>
              <a:t>SZATMÁRI SZILVAPÁLINKA</a:t>
            </a:r>
            <a:endParaRPr lang="hu-HU" sz="2800" dirty="0">
              <a:latin typeface="Caladea" panose="02040503050406030204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39552" y="2488828"/>
            <a:ext cx="5832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 Szilva pálinka</a:t>
            </a:r>
            <a:endParaRPr lang="hu-HU" sz="3000" b="1" u="sng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örkölypálinka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 Pálinka</a:t>
            </a:r>
            <a:endParaRPr lang="hu-HU" sz="2800" b="1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920759" y="3439058"/>
            <a:ext cx="703561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 </a:t>
            </a:r>
            <a:r>
              <a:rPr lang="hu-HU" sz="2800" b="1" dirty="0" smtClean="0">
                <a:solidFill>
                  <a:srgbClr val="C00000"/>
                </a:solidFill>
                <a:latin typeface="Caladea" panose="02040503050406030204"/>
              </a:rPr>
              <a:t>BOLYHOS PÁLINKAFŐZDE</a:t>
            </a:r>
            <a:endParaRPr lang="hu-HU" sz="2800" b="1" dirty="0" smtClean="0">
              <a:solidFill>
                <a:srgbClr val="C00000"/>
              </a:solidFill>
              <a:latin typeface="Caladea" panose="02040503050406030204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11230"/>
            <a:ext cx="1800200" cy="102868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47664" y="431819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Caladea" panose="02040503050406030204"/>
              </a:rPr>
              <a:t>ÁGYAS SZILVAPÁLINKA</a:t>
            </a:r>
            <a:endParaRPr lang="hu-HU" sz="2800" dirty="0">
              <a:latin typeface="Caladea" panose="02040503050406030204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39552" y="248882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 Ágyas gyümölcspálinka</a:t>
            </a:r>
            <a:endParaRPr lang="hu-HU" sz="3000" b="1" u="sng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örkölypálinka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 Pálinka</a:t>
            </a:r>
            <a:endParaRPr lang="hu-HU" sz="2800" b="1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920758" y="3645024"/>
            <a:ext cx="703561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 </a:t>
            </a:r>
            <a:r>
              <a:rPr lang="hu-HU" sz="2800" b="1" dirty="0" smtClean="0">
                <a:solidFill>
                  <a:srgbClr val="C00000"/>
                </a:solidFill>
                <a:latin typeface="Caladea" panose="02040503050406030204"/>
              </a:rPr>
              <a:t>SZÓRÁTH KISÜSTI PÁLINKA</a:t>
            </a:r>
            <a:endParaRPr lang="hu-HU" sz="2800" b="1" dirty="0" smtClean="0">
              <a:solidFill>
                <a:srgbClr val="C00000"/>
              </a:solidFill>
              <a:latin typeface="Caladea" panose="02040503050406030204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11230"/>
            <a:ext cx="1800200" cy="102868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83568" y="4509120"/>
            <a:ext cx="7776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Caladea" panose="02040503050406030204"/>
              </a:rPr>
              <a:t>TÖLGYFAHORDÓBAN ÉRLELT TOKAJI TÖRKÖLYPÁLINKA – TÁLLYA KÖVESHEGY DŰLŐ</a:t>
            </a:r>
            <a:endParaRPr lang="hu-HU" sz="2800" dirty="0">
              <a:latin typeface="Caladea" panose="02040503050406030204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39552" y="2488828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  Fehérszőlőből készült törkölypálinka</a:t>
            </a:r>
            <a:endParaRPr lang="hu-HU" sz="3000" b="1" u="sng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KEVE  MANUFAKTÚRA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805043"/>
              </p:ext>
            </p:extLst>
          </p:nvPr>
        </p:nvGraphicFramePr>
        <p:xfrm>
          <a:off x="2011069" y="3573016"/>
          <a:ext cx="5121870" cy="942975"/>
        </p:xfrm>
        <a:graphic>
          <a:graphicData uri="http://schemas.openxmlformats.org/drawingml/2006/table">
            <a:tbl>
              <a:tblPr/>
              <a:tblGrid>
                <a:gridCol w="512187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Eperfahordóban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érlelt</a:t>
                      </a:r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barack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Sárgamuskotály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Aszú ágyon érlelt szőlőpálinka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7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800" b="1" dirty="0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</a:t>
            </a:r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60982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SZÓRÁTH KISÜSTI PÁLINKA</a:t>
            </a:r>
            <a:endParaRPr lang="hu-HU" sz="2800" b="1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70143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9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03438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826310"/>
              </p:ext>
            </p:extLst>
          </p:nvPr>
        </p:nvGraphicFramePr>
        <p:xfrm>
          <a:off x="1331641" y="4017488"/>
          <a:ext cx="6627768" cy="2190750"/>
        </p:xfrm>
        <a:graphic>
          <a:graphicData uri="http://schemas.openxmlformats.org/drawingml/2006/table">
            <a:tbl>
              <a:tblPr/>
              <a:tblGrid>
                <a:gridCol w="6627768"/>
              </a:tblGrid>
              <a:tr h="19318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TÖLGYFAHORDÓBAN ÉRLELT TOKAJI TÖRKÖLYPÁLINKA - TÁLLYA KÖVESHEGY DŰLŐ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\\gvvrcommon09\gvvrcommon09\LUN03\FM_EVFHAT_EVFO\PÁLINKA 2018\Pálinka Országkóstoló 2018\Eredményhirdetés\national_TOP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4584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800" b="1" dirty="0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</a:t>
            </a:r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60982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ANEMONA PÁLINKA</a:t>
            </a:r>
            <a:endParaRPr lang="hu-HU" sz="2800" b="1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70143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9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03438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272036"/>
              </p:ext>
            </p:extLst>
          </p:nvPr>
        </p:nvGraphicFramePr>
        <p:xfrm>
          <a:off x="1160982" y="4017488"/>
          <a:ext cx="6798427" cy="1885950"/>
        </p:xfrm>
        <a:graphic>
          <a:graphicData uri="http://schemas.openxmlformats.org/drawingml/2006/table">
            <a:tbl>
              <a:tblPr/>
              <a:tblGrid>
                <a:gridCol w="6798427"/>
              </a:tblGrid>
              <a:tr h="19318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KAJSZIBARACK 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SZILVA 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\\gvvrcommon09\gvvrcommon09\LUN03\FM_EVFHAT_EVFO\PÁLINKA 2018\Pálinka Országkóstoló 2018\Eredményhirdetés\national_TOP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4584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4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800" b="1" dirty="0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</a:t>
            </a:r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60982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CSALLÓ PÁLINKAMANUFAKTÚRA </a:t>
            </a:r>
            <a:endParaRPr lang="hu-HU" sz="2800" b="1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70143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9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03438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023090"/>
              </p:ext>
            </p:extLst>
          </p:nvPr>
        </p:nvGraphicFramePr>
        <p:xfrm>
          <a:off x="1160981" y="3645024"/>
          <a:ext cx="6798427" cy="2495550"/>
        </p:xfrm>
        <a:graphic>
          <a:graphicData uri="http://schemas.openxmlformats.org/drawingml/2006/table">
            <a:tbl>
              <a:tblPr/>
              <a:tblGrid>
                <a:gridCol w="6798427"/>
              </a:tblGrid>
              <a:tr h="19318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BODZA PÁLINKA  2015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FÜRTÖS</a:t>
                      </a:r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VADMEGGY PÁLINKA  2017</a:t>
                      </a:r>
                    </a:p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\\gvvrcommon09\gvvrcommon09\LUN03\FM_EVFHAT_EVFO\PÁLINKA 2018\Pálinka Országkóstoló 2018\Eredményhirdetés\national_TOP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4584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örkölypálinka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 Pálinka</a:t>
            </a:r>
            <a:endParaRPr lang="hu-HU" sz="2800" b="1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920759" y="3439058"/>
            <a:ext cx="703561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 </a:t>
            </a:r>
            <a:r>
              <a:rPr lang="hu-HU" sz="2800" b="1" dirty="0" smtClean="0">
                <a:solidFill>
                  <a:srgbClr val="C00000"/>
                </a:solidFill>
                <a:latin typeface="Caladea" panose="02040503050406030204"/>
              </a:rPr>
              <a:t>GONG PÁLINKAHÁZ</a:t>
            </a:r>
            <a:endParaRPr lang="hu-HU" sz="2800" b="1" dirty="0" smtClean="0">
              <a:solidFill>
                <a:srgbClr val="C00000"/>
              </a:solidFill>
              <a:latin typeface="Caladea" panose="02040503050406030204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11230"/>
            <a:ext cx="1800200" cy="102868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20759" y="4318198"/>
            <a:ext cx="725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Caladea" panose="02040503050406030204"/>
              </a:rPr>
              <a:t>SZEDER PÁLINKA</a:t>
            </a:r>
            <a:endParaRPr lang="hu-HU" sz="2800" dirty="0">
              <a:latin typeface="Caladea" panose="02040503050406030204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39552" y="248882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  Szeder Pálinka</a:t>
            </a:r>
            <a:endParaRPr lang="hu-HU" sz="3000" b="1" u="sng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800" b="1" dirty="0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</a:t>
            </a:r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60982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GONG PÁLINKAHÁZ</a:t>
            </a:r>
            <a:endParaRPr lang="hu-HU" sz="2800" b="1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70143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9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03438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329358"/>
              </p:ext>
            </p:extLst>
          </p:nvPr>
        </p:nvGraphicFramePr>
        <p:xfrm>
          <a:off x="1160981" y="3645024"/>
          <a:ext cx="6798427" cy="1885950"/>
        </p:xfrm>
        <a:graphic>
          <a:graphicData uri="http://schemas.openxmlformats.org/drawingml/2006/table">
            <a:tbl>
              <a:tblPr/>
              <a:tblGrid>
                <a:gridCol w="6798427"/>
              </a:tblGrid>
              <a:tr h="19318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SZŐLŐ- MEGGY VEGYES GYÜMÖCSPÁLINKA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\\gvvrcommon09\gvvrcommon09\LUN03\FM_EVFHAT_EVFO\PÁLINKA 2018\Pálinka Országkóstoló 2018\Eredményhirdetés\national_TOP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4584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örkölypálinka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 Pálinka</a:t>
            </a:r>
            <a:endParaRPr lang="hu-HU" sz="2800" b="1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920759" y="3439058"/>
            <a:ext cx="703561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 </a:t>
            </a:r>
            <a:r>
              <a:rPr lang="hu-HU" sz="2800" b="1" dirty="0" smtClean="0">
                <a:solidFill>
                  <a:srgbClr val="C00000"/>
                </a:solidFill>
                <a:latin typeface="Caladea" panose="02040503050406030204"/>
              </a:rPr>
              <a:t>ALEXANDER PÁLINKA</a:t>
            </a:r>
            <a:endParaRPr lang="hu-HU" sz="2800" b="1" dirty="0" smtClean="0">
              <a:solidFill>
                <a:srgbClr val="C00000"/>
              </a:solidFill>
              <a:latin typeface="Caladea" panose="02040503050406030204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11230"/>
            <a:ext cx="1800200" cy="102868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13484" y="4318198"/>
            <a:ext cx="725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Caladea" panose="02040503050406030204"/>
              </a:rPr>
              <a:t>BODZAPÁLINKA</a:t>
            </a:r>
            <a:endParaRPr lang="hu-HU" sz="2800" dirty="0">
              <a:latin typeface="Caladea" panose="02040503050406030204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39552" y="2488828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  Bodza Pálinka</a:t>
            </a:r>
            <a:endParaRPr lang="hu-HU" sz="3000" b="1" u="sng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800" b="1" dirty="0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</a:t>
            </a:r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60982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ALEXANDER PÁLINKAHÁZ</a:t>
            </a:r>
            <a:endParaRPr lang="hu-HU" sz="2800" b="1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70143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9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03438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957459"/>
              </p:ext>
            </p:extLst>
          </p:nvPr>
        </p:nvGraphicFramePr>
        <p:xfrm>
          <a:off x="1160981" y="3645024"/>
          <a:ext cx="6798427" cy="1885950"/>
        </p:xfrm>
        <a:graphic>
          <a:graphicData uri="http://schemas.openxmlformats.org/drawingml/2006/table">
            <a:tbl>
              <a:tblPr/>
              <a:tblGrid>
                <a:gridCol w="6798427"/>
              </a:tblGrid>
              <a:tr h="19318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VILMOSKÖRTE  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\\gvvrcommon09\gvvrcommon09\LUN03\FM_EVFHAT_EVFO\PÁLINKA 2018\Pálinka Országkóstoló 2018\Eredményhirdetés\national_TOP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4584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8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800" b="1" dirty="0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</a:t>
            </a:r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60982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NOBILIS PÁLINKAFARM</a:t>
            </a:r>
            <a:endParaRPr lang="hu-HU" sz="2800" b="1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70143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9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03438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958585"/>
              </p:ext>
            </p:extLst>
          </p:nvPr>
        </p:nvGraphicFramePr>
        <p:xfrm>
          <a:off x="1222275" y="3370463"/>
          <a:ext cx="6798427" cy="2162175"/>
        </p:xfrm>
        <a:graphic>
          <a:graphicData uri="http://schemas.openxmlformats.org/drawingml/2006/table">
            <a:tbl>
              <a:tblPr/>
              <a:tblGrid>
                <a:gridCol w="6798427"/>
              </a:tblGrid>
              <a:tr h="19318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N17 FEKETERIBIZLI  PÁLINKA</a:t>
                      </a:r>
                    </a:p>
                    <a:p>
                      <a:pPr algn="ctr" fontAlgn="b"/>
                      <a:endParaRPr lang="hu-HU" sz="20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b"/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N16 ÁGYAS MEGGY  PÁLINKA</a:t>
                      </a:r>
                    </a:p>
                    <a:p>
                      <a:pPr algn="ctr" fontAlgn="b"/>
                      <a:endParaRPr lang="hu-HU" sz="20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b"/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N17 MÁLNA  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\\gvvrcommon09\gvvrcommon09\LUN03\FM_EVFHAT_EVFO\PÁLINKA 2018\Pálinka Országkóstoló 2018\Eredményhirdetés\national_TOP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4584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800" b="1" dirty="0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</a:t>
            </a:r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60982" y="258721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RENESZÁNSZ PÁLINKA – BADACSONYI PÁLINKAHÁZ KFT. </a:t>
            </a:r>
            <a:endParaRPr lang="hu-HU" sz="2800" b="1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70143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9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03438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989393"/>
              </p:ext>
            </p:extLst>
          </p:nvPr>
        </p:nvGraphicFramePr>
        <p:xfrm>
          <a:off x="1210961" y="3645024"/>
          <a:ext cx="6798427" cy="1857375"/>
        </p:xfrm>
        <a:graphic>
          <a:graphicData uri="http://schemas.openxmlformats.org/drawingml/2006/table">
            <a:tbl>
              <a:tblPr/>
              <a:tblGrid>
                <a:gridCol w="6798427"/>
              </a:tblGrid>
              <a:tr h="1931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ÉRLET MUSKOTÁLYOS SZŐLŐPÁLINKA</a:t>
                      </a:r>
                      <a:endParaRPr lang="hu-HU" sz="20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b"/>
                      <a:endParaRPr lang="hu-HU" sz="20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b"/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ÉRLET IRSAI OLIVÉR  TÖRKÖLYPÁLINKA</a:t>
                      </a:r>
                    </a:p>
                    <a:p>
                      <a:pPr algn="ctr" fontAlgn="b"/>
                      <a:endParaRPr lang="hu-HU" sz="20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FÖLDIBODZA PÁLINKA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\\gvvrcommon09\gvvrcommon09\LUN03\FM_EVFHAT_EVFO\PÁLINKA 2018\Pálinka Országkóstoló 2018\Eredményhirdetés\national_TOP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4584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örkölypálinka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 Pálinka</a:t>
            </a:r>
            <a:endParaRPr lang="hu-HU" sz="2800" b="1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11230"/>
            <a:ext cx="1800200" cy="102868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81982" y="3811598"/>
            <a:ext cx="725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Caladea" panose="02040503050406030204"/>
              </a:rPr>
              <a:t>Meggypálinka 2014</a:t>
            </a:r>
            <a:endParaRPr lang="hu-HU" sz="2800" dirty="0">
              <a:latin typeface="Caladea" panose="02040503050406030204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95536" y="3257600"/>
            <a:ext cx="762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  Meggy Pálinka </a:t>
            </a:r>
            <a:endParaRPr lang="hu-HU" sz="3000" b="1" u="sng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86567" y="4797152"/>
            <a:ext cx="8176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u="sng" dirty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 Csonthéjas vadgyümölcs</a:t>
            </a:r>
            <a:r>
              <a:rPr lang="hu-HU" sz="30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Pálinka </a:t>
            </a:r>
            <a:endParaRPr lang="hu-HU" sz="3000" b="1" u="sng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709267" y="2636912"/>
            <a:ext cx="703561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 </a:t>
            </a:r>
            <a:r>
              <a:rPr lang="hu-HU" sz="2800" b="1" dirty="0" smtClean="0">
                <a:solidFill>
                  <a:srgbClr val="C00000"/>
                </a:solidFill>
                <a:latin typeface="Caladea" panose="02040503050406030204"/>
              </a:rPr>
              <a:t>ZIMEK PÁLINKAMANUFAKTÚRA</a:t>
            </a:r>
            <a:endParaRPr lang="hu-HU" sz="2800" b="1" dirty="0" smtClean="0">
              <a:solidFill>
                <a:srgbClr val="C00000"/>
              </a:solidFill>
              <a:latin typeface="Caladea" panose="02040503050406030204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19212" y="5464388"/>
            <a:ext cx="725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Caladea" panose="02040503050406030204"/>
              </a:rPr>
              <a:t>Kökény pálinka</a:t>
            </a:r>
            <a:endParaRPr lang="hu-HU" sz="2800" dirty="0">
              <a:latin typeface="Caladea" panose="02040503050406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40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MICHELBERG  PÁLINKAFŐZDE 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217488"/>
              </p:ext>
            </p:extLst>
          </p:nvPr>
        </p:nvGraphicFramePr>
        <p:xfrm>
          <a:off x="2330450" y="3758406"/>
          <a:ext cx="4483100" cy="314325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Valódi Kisüsti</a:t>
                      </a:r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cserszegi fűszeres - 2007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6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800" b="1" dirty="0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</a:t>
            </a:r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60982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ZIMEK PÁLINKAMANUFAKTÚRA. </a:t>
            </a:r>
            <a:endParaRPr lang="hu-HU" sz="2800" b="1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70143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9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03438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543348"/>
              </p:ext>
            </p:extLst>
          </p:nvPr>
        </p:nvGraphicFramePr>
        <p:xfrm>
          <a:off x="1222275" y="3370463"/>
          <a:ext cx="6798427" cy="923925"/>
        </p:xfrm>
        <a:graphic>
          <a:graphicData uri="http://schemas.openxmlformats.org/drawingml/2006/table">
            <a:tbl>
              <a:tblPr/>
              <a:tblGrid>
                <a:gridCol w="6798427"/>
              </a:tblGrid>
              <a:tr h="1931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KÖKÉNY PÁLINKA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VADCSERESZNYE PÁLINKA 2017</a:t>
                      </a:r>
                      <a:endParaRPr lang="hu-HU" sz="20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\\gvvrcommon09\gvvrcommon09\LUN03\FM_EVFHAT_EVFO\PÁLINKA 2018\Pálinka Országkóstoló 2018\Eredményhirdetés\national_TOP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4584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örkölypálinka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 Pálinka</a:t>
            </a:r>
            <a:endParaRPr lang="hu-HU" sz="2800" b="1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1021495" y="2492896"/>
            <a:ext cx="703561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 </a:t>
            </a:r>
            <a:r>
              <a:rPr lang="hu-HU" sz="2800" b="1" dirty="0" smtClean="0">
                <a:solidFill>
                  <a:srgbClr val="C00000"/>
                </a:solidFill>
                <a:latin typeface="Caladea" panose="02040503050406030204"/>
              </a:rPr>
              <a:t>BRILL PÁLINKAHÁZ</a:t>
            </a:r>
            <a:endParaRPr lang="hu-HU" sz="2800" b="1" dirty="0" smtClean="0">
              <a:solidFill>
                <a:srgbClr val="C00000"/>
              </a:solidFill>
              <a:latin typeface="Caladea" panose="02040503050406030204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11230"/>
            <a:ext cx="1800200" cy="102868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44236" y="3800668"/>
            <a:ext cx="725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Caladea" panose="02040503050406030204"/>
              </a:rPr>
              <a:t>Jázmin szőlő pálinka 2017</a:t>
            </a:r>
            <a:endParaRPr lang="hu-HU" sz="2800" dirty="0">
              <a:latin typeface="Caladea" panose="02040503050406030204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61645" y="3119274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  Fehérszőlő Pálinka</a:t>
            </a:r>
            <a:endParaRPr lang="hu-HU" sz="3000" b="1" u="sng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16892" y="4509120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  Kékszőlőből kész Pálinka</a:t>
            </a:r>
            <a:endParaRPr lang="hu-HU" sz="3000" b="1" u="sng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51043" y="5445224"/>
            <a:ext cx="725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>
                <a:latin typeface="Caladea" panose="02040503050406030204"/>
              </a:rPr>
              <a:t>Syrah</a:t>
            </a:r>
            <a:r>
              <a:rPr lang="hu-HU" sz="2800" dirty="0" smtClean="0">
                <a:latin typeface="Caladea" panose="02040503050406030204"/>
              </a:rPr>
              <a:t> törkölypálinka 2013</a:t>
            </a:r>
            <a:endParaRPr lang="hu-HU" sz="2800" dirty="0">
              <a:latin typeface="Caladea" panose="02040503050406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52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800" b="1" dirty="0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</a:t>
            </a:r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60982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BRILL PÁLINKAHÁZ </a:t>
            </a:r>
            <a:endParaRPr lang="hu-HU" sz="2800" b="1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70143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9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03438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259127"/>
              </p:ext>
            </p:extLst>
          </p:nvPr>
        </p:nvGraphicFramePr>
        <p:xfrm>
          <a:off x="1222275" y="3370463"/>
          <a:ext cx="6798427" cy="314325"/>
        </p:xfrm>
        <a:graphic>
          <a:graphicData uri="http://schemas.openxmlformats.org/drawingml/2006/table">
            <a:tbl>
              <a:tblPr/>
              <a:tblGrid>
                <a:gridCol w="6798427"/>
              </a:tblGrid>
              <a:tr h="1931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\\gvvrcommon09\gvvrcommon09\LUN03\FM_EVFHAT_EVFO\PÁLINKA 2018\Pálinka Országkóstoló 2018\Eredményhirdetés\national_TOP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4584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664428"/>
              </p:ext>
            </p:extLst>
          </p:nvPr>
        </p:nvGraphicFramePr>
        <p:xfrm>
          <a:off x="1043608" y="3037364"/>
          <a:ext cx="7056784" cy="3076575"/>
        </p:xfrm>
        <a:graphic>
          <a:graphicData uri="http://schemas.openxmlformats.org/drawingml/2006/table">
            <a:tbl>
              <a:tblPr/>
              <a:tblGrid>
                <a:gridCol w="7056784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PRESENTA SZILVA PÁLINKA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FEKETERIBIZLI PÁLINKA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JÁZMIN SZŐLŐPÁLINKA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KÉKFRANKOS SZŐLŐPÁLINKA</a:t>
                      </a:r>
                    </a:p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BARRIQUE ÉRLELÉSŰ CABERNET FRANC TÖRKÖLYPÁLINKA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FAHORDÓS ÉRLELÉSŰ CHARDONNAY TÖRKÖLYPÁLINKA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TÖLGYFAHORDÓBAN ÉRLELT NÉRÓ TÖRKÖLYPÁLINKA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0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örkölypálinka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err="1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Pálinka</a:t>
            </a:r>
            <a:endParaRPr lang="hu-HU" sz="2800" b="1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2413884" y="2564904"/>
            <a:ext cx="489654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1 CSEPP PÁLINKAHÁZ</a:t>
            </a:r>
          </a:p>
        </p:txBody>
      </p:sp>
      <p:sp>
        <p:nvSpPr>
          <p:cNvPr id="6" name="Téglalap 5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11230"/>
            <a:ext cx="1800200" cy="102868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393400" y="3384782"/>
            <a:ext cx="4483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200" dirty="0" smtClean="0">
                <a:latin typeface="Caladea" panose="02040503050406030204"/>
              </a:rPr>
              <a:t>FEKETE RIBIZKE PÁLINKA</a:t>
            </a:r>
            <a:endParaRPr lang="hu-HU" sz="2200" dirty="0">
              <a:latin typeface="Caladea" panose="02040503050406030204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9512" y="384822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</a:t>
            </a:r>
            <a:r>
              <a:rPr lang="hu-HU" sz="2800" b="1" u="sng" dirty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  <a:r>
              <a:rPr lang="hu-HU" sz="28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Kékszőlő </a:t>
            </a:r>
            <a:r>
              <a:rPr lang="hu-HU" sz="26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</a:t>
            </a:r>
            <a:endParaRPr lang="hu-HU" sz="2600" b="1" u="sng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4547181" y="3940559"/>
            <a:ext cx="4304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200" dirty="0" smtClean="0">
                <a:latin typeface="Caladea" panose="02040503050406030204"/>
              </a:rPr>
              <a:t>KÉKFRANKOS PÁLINKA</a:t>
            </a:r>
            <a:endParaRPr lang="hu-HU" sz="2200" dirty="0">
              <a:latin typeface="Caladea" panose="02040503050406030204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179512" y="3277414"/>
            <a:ext cx="608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</a:t>
            </a:r>
            <a:r>
              <a:rPr lang="hu-HU" sz="2800" b="1" u="sng" dirty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  <a:r>
              <a:rPr lang="hu-HU" sz="28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Ribizke </a:t>
            </a:r>
            <a:r>
              <a:rPr lang="hu-HU" sz="26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Pálinka</a:t>
            </a:r>
            <a:endParaRPr lang="hu-HU" sz="2600" b="1" u="sng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79512" y="4505651"/>
            <a:ext cx="611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</a:t>
            </a:r>
            <a:r>
              <a:rPr lang="hu-HU" sz="2800" b="1" u="sng" dirty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  <a:r>
              <a:rPr lang="hu-HU" sz="28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Bogyós </a:t>
            </a:r>
            <a:r>
              <a:rPr lang="hu-HU" sz="26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vadgyümölcs  Pálinka</a:t>
            </a:r>
            <a:endParaRPr lang="hu-HU" sz="2600" b="1" u="sng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4418218" y="4653136"/>
            <a:ext cx="4433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200" dirty="0" smtClean="0">
                <a:latin typeface="Caladea" panose="02040503050406030204"/>
              </a:rPr>
              <a:t>FEKETE BERKENYE </a:t>
            </a:r>
          </a:p>
          <a:p>
            <a:pPr algn="r"/>
            <a:r>
              <a:rPr lang="hu-HU" sz="2200" dirty="0" smtClean="0">
                <a:latin typeface="Caladea" panose="02040503050406030204"/>
              </a:rPr>
              <a:t>PÁLINKA</a:t>
            </a:r>
            <a:endParaRPr lang="hu-HU" sz="2200" dirty="0">
              <a:latin typeface="Caladea" panose="02040503050406030204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79512" y="5471646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Champion</a:t>
            </a:r>
            <a:r>
              <a:rPr lang="hu-HU" sz="2800" b="1" u="sng" dirty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  <a:r>
              <a:rPr lang="hu-HU" sz="28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Vegyes </a:t>
            </a:r>
          </a:p>
          <a:p>
            <a:r>
              <a:rPr lang="hu-HU" sz="2600" b="1" u="sng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Gyümölcspálinka</a:t>
            </a:r>
            <a:endParaRPr lang="hu-HU" sz="2600" b="1" u="sng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4571998" y="5625535"/>
            <a:ext cx="4304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200" dirty="0" smtClean="0">
                <a:latin typeface="Caladea" panose="02040503050406030204"/>
              </a:rPr>
              <a:t>FEKTE CSERESZNYE – MÁLNA</a:t>
            </a:r>
          </a:p>
          <a:p>
            <a:pPr algn="r"/>
            <a:r>
              <a:rPr lang="hu-HU" sz="2200" dirty="0" smtClean="0">
                <a:latin typeface="Caladea" panose="02040503050406030204"/>
              </a:rPr>
              <a:t>VEGYES GYÜMÖLCSPÁLINKA</a:t>
            </a:r>
            <a:endParaRPr lang="hu-HU" sz="2200" dirty="0">
              <a:latin typeface="Caladea" panose="02040503050406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54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1F497D">
                    <a:lumMod val="75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NEMZETI PÁLINKAKIVÁLÓSÁG PROGRAM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r>
              <a:rPr lang="hu-HU" sz="2800" b="1" dirty="0" smtClean="0">
                <a:solidFill>
                  <a:srgbClr val="0070C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TOP</a:t>
            </a:r>
            <a:r>
              <a:rPr lang="hu-H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PÁLINKAKIVÁLÓSÁGOK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60982" y="2276872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7030A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1 CSEPP PÁLINKAHÁZ</a:t>
            </a:r>
            <a:endParaRPr lang="hu-HU" sz="2800" b="1" dirty="0">
              <a:solidFill>
                <a:srgbClr val="7030A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18" name="Kép 17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70143"/>
            <a:ext cx="1081263" cy="1317863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19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0" y="5903438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56657"/>
              </p:ext>
            </p:extLst>
          </p:nvPr>
        </p:nvGraphicFramePr>
        <p:xfrm>
          <a:off x="971603" y="3370463"/>
          <a:ext cx="7272804" cy="2181225"/>
        </p:xfrm>
        <a:graphic>
          <a:graphicData uri="http://schemas.openxmlformats.org/drawingml/2006/table">
            <a:tbl>
              <a:tblPr/>
              <a:tblGrid>
                <a:gridCol w="7272804"/>
              </a:tblGrid>
              <a:tr h="19318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MEGGY 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SÁRGABARACK 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IRSAI OLIVÉR SZŐLŐPÁLINKA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ZENIT SZŐLŐPÁLINKA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HEGYKŐI TÖRKÖLYPÁLINKA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FEKETECSERESZNYE - MÁLNA VEGYES GYÜMÖLCSPÁLINKA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\\gvvrcommon09\gvvrcommon09\LUN03\FM_EVFHAT_EVFO\PÁLINKA 2018\Pálinka Országkóstoló 2018\Eredményhirdetés\national_TOP_palinka_excellency_2017_10c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4584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55576" y="2278613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Caladea" panose="02040503050406030204" pitchFamily="18" charset="-18"/>
              </a:rPr>
              <a:t>Komárom város különdíja</a:t>
            </a:r>
          </a:p>
          <a:p>
            <a:pPr algn="ctr"/>
            <a:r>
              <a:rPr lang="hu-HU" sz="4000" b="1" dirty="0" smtClean="0">
                <a:latin typeface="Caladea" panose="02040503050406030204" pitchFamily="18" charset="-18"/>
              </a:rPr>
              <a:t>2018. évi Pálinka </a:t>
            </a:r>
            <a:r>
              <a:rPr lang="hu-HU" sz="4000" b="1" dirty="0" err="1" smtClean="0">
                <a:latin typeface="Caladea" panose="02040503050406030204" pitchFamily="18" charset="-18"/>
              </a:rPr>
              <a:t>Országkóstoló</a:t>
            </a:r>
            <a:endParaRPr lang="hu-HU" sz="4000" b="1" dirty="0">
              <a:latin typeface="Caladea" panose="02040503050406030204" pitchFamily="18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15616" y="4005064"/>
            <a:ext cx="67698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7030A0"/>
                </a:solidFill>
                <a:latin typeface="Caladea" panose="02040503050406030204" pitchFamily="18" charset="-18"/>
              </a:rPr>
              <a:t> </a:t>
            </a:r>
            <a:r>
              <a:rPr lang="hu-HU" sz="4400" b="1" dirty="0" smtClean="0">
                <a:solidFill>
                  <a:srgbClr val="7030A0"/>
                </a:solidFill>
                <a:latin typeface="Caladea" panose="02040503050406030204" pitchFamily="18" charset="-18"/>
              </a:rPr>
              <a:t>ANEMONA PÁLINKAHÁZ</a:t>
            </a:r>
          </a:p>
          <a:p>
            <a:pPr algn="ctr"/>
            <a:endParaRPr lang="hu-HU" sz="4000" b="1" dirty="0" smtClean="0">
              <a:solidFill>
                <a:srgbClr val="7030A0"/>
              </a:solidFill>
              <a:latin typeface="Caladea" panose="02040503050406030204" pitchFamily="18" charset="-18"/>
            </a:endParaRPr>
          </a:p>
          <a:p>
            <a:pPr algn="ctr"/>
            <a:r>
              <a:rPr lang="hu-HU" sz="4000" b="1" dirty="0" smtClean="0">
                <a:solidFill>
                  <a:schemeClr val="accent3">
                    <a:lumMod val="50000"/>
                  </a:schemeClr>
                </a:solidFill>
                <a:latin typeface="Caladea" panose="02040503050406030204" pitchFamily="18" charset="-18"/>
              </a:rPr>
              <a:t>ÉRLELT SZILVA PÁLINKA</a:t>
            </a:r>
            <a:endParaRPr lang="hu-HU" sz="4000" b="1" dirty="0">
              <a:solidFill>
                <a:schemeClr val="accent3">
                  <a:lumMod val="50000"/>
                </a:schemeClr>
              </a:solidFill>
              <a:latin typeface="Caladea" panose="02040503050406030204" pitchFamily="18" charset="-18"/>
            </a:endParaRPr>
          </a:p>
        </p:txBody>
      </p:sp>
      <p:pic>
        <p:nvPicPr>
          <p:cNvPr id="2050" name="Picture 2" descr="Képtalálat a következőre: „komárom város logo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75" y="161836"/>
            <a:ext cx="2487556" cy="170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éptalálat a következőre: „komárom város logo”"/>
          <p:cNvSpPr>
            <a:spLocks noChangeAspect="1" noChangeArrowheads="1"/>
          </p:cNvSpPr>
          <p:nvPr/>
        </p:nvSpPr>
        <p:spPr bwMode="auto">
          <a:xfrm>
            <a:off x="155575" y="-2681288"/>
            <a:ext cx="3857625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Képtalálat a következőre: „komárom város logo”"/>
          <p:cNvSpPr>
            <a:spLocks noChangeAspect="1" noChangeArrowheads="1"/>
          </p:cNvSpPr>
          <p:nvPr/>
        </p:nvSpPr>
        <p:spPr bwMode="auto">
          <a:xfrm>
            <a:off x="307975" y="-2528888"/>
            <a:ext cx="3857625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8" descr="Képtalálat a következőre: „komárom város logo”"/>
          <p:cNvSpPr>
            <a:spLocks noChangeAspect="1" noChangeArrowheads="1"/>
          </p:cNvSpPr>
          <p:nvPr/>
        </p:nvSpPr>
        <p:spPr bwMode="auto">
          <a:xfrm>
            <a:off x="460375" y="-2376488"/>
            <a:ext cx="3857625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8" name="Picture 10" descr="Fájl:HUN Komárom Címer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1836"/>
            <a:ext cx="1358251" cy="19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21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54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323" y="-99392"/>
            <a:ext cx="9144000" cy="223380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örkölypálinka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" y="230852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76179"/>
            <a:ext cx="1800200" cy="102868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95536" y="270892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Caladea" panose="02040503050406030204" pitchFamily="18" charset="-18"/>
              </a:rPr>
              <a:t>Legjobb 10.000 palack feletti tétel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00080" y="4509120"/>
            <a:ext cx="78488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chemeClr val="bg2">
                    <a:lumMod val="25000"/>
                  </a:schemeClr>
                </a:solidFill>
                <a:latin typeface="Caladea" panose="02040503050406030204" pitchFamily="18" charset="-18"/>
              </a:rPr>
              <a:t>BOLYHOS PÁLINKAFŐZDE</a:t>
            </a:r>
          </a:p>
          <a:p>
            <a:pPr algn="ctr"/>
            <a:endParaRPr lang="hu-HU" sz="4000" b="1" dirty="0" smtClean="0">
              <a:solidFill>
                <a:schemeClr val="accent3">
                  <a:lumMod val="50000"/>
                </a:schemeClr>
              </a:solidFill>
              <a:latin typeface="Caladea" panose="02040503050406030204" pitchFamily="18" charset="-18"/>
            </a:endParaRPr>
          </a:p>
          <a:p>
            <a:pPr algn="ctr"/>
            <a:r>
              <a:rPr lang="hu-HU" sz="4000" b="1" dirty="0" smtClean="0">
                <a:solidFill>
                  <a:schemeClr val="accent6">
                    <a:lumMod val="50000"/>
                  </a:schemeClr>
                </a:solidFill>
                <a:latin typeface="Caladea" panose="02040503050406030204" pitchFamily="18" charset="-18"/>
              </a:rPr>
              <a:t>Ágyas szilvapálinka</a:t>
            </a:r>
            <a:endParaRPr lang="hu-HU" sz="4000" b="1" dirty="0">
              <a:solidFill>
                <a:schemeClr val="accent6">
                  <a:lumMod val="50000"/>
                </a:schemeClr>
              </a:solidFill>
              <a:latin typeface="Caladea" panose="020405030504060302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667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örkölypálinka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" y="230852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76179"/>
            <a:ext cx="1800200" cy="102868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95536" y="2708920"/>
            <a:ext cx="8352928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Caladea" panose="02040503050406030204" pitchFamily="18" charset="-18"/>
              </a:rPr>
              <a:t>Magyarország legeredményesebb pálinkafőzdéje 2018. III. helyezett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53563" y="4077072"/>
            <a:ext cx="6120680" cy="7694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powder">
            <a:bevelT prst="convex"/>
            <a:extrusionClr>
              <a:schemeClr val="accent2">
                <a:lumMod val="20000"/>
                <a:lumOff val="80000"/>
              </a:schemeClr>
            </a:extrusionClr>
            <a:contourClr>
              <a:schemeClr val="accent2">
                <a:lumMod val="40000"/>
                <a:lumOff val="6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C00000"/>
                </a:solidFill>
                <a:latin typeface="Caladea" panose="02040503050406030204" pitchFamily="18" charset="-18"/>
              </a:rPr>
              <a:t>ZIMEK MANUFAKTÚRA</a:t>
            </a:r>
          </a:p>
        </p:txBody>
      </p:sp>
      <p:pic>
        <p:nvPicPr>
          <p:cNvPr id="5122" name="Picture 2" descr="http://www.zimekpalinka.hu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28971"/>
            <a:ext cx="1190625" cy="177165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254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örkölypálinka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" y="230852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76179"/>
            <a:ext cx="1800200" cy="102868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95536" y="2708920"/>
            <a:ext cx="8352928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Caladea" panose="02040503050406030204" pitchFamily="18" charset="-18"/>
              </a:rPr>
              <a:t>Magyarország legeredményesebb pálinkafőzdéje 2018. II. helyezett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53563" y="4077072"/>
            <a:ext cx="6120680" cy="7694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powder">
            <a:bevelT prst="convex"/>
            <a:extrusionClr>
              <a:schemeClr val="accent2">
                <a:lumMod val="20000"/>
                <a:lumOff val="80000"/>
              </a:schemeClr>
            </a:extrusionClr>
            <a:contourClr>
              <a:schemeClr val="accent2">
                <a:lumMod val="40000"/>
                <a:lumOff val="6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C00000"/>
                </a:solidFill>
                <a:latin typeface="Caladea" panose="02040503050406030204" pitchFamily="18" charset="-18"/>
              </a:rPr>
              <a:t>BRILL PÁLINKAHÁZ</a:t>
            </a:r>
          </a:p>
        </p:txBody>
      </p:sp>
      <p:pic>
        <p:nvPicPr>
          <p:cNvPr id="10" name="Kép 9" descr="C:\Users\dulvht\Desktop\CÉH\Rendezvények\10 éves évforduló\Logok\brill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9076" y="4941168"/>
            <a:ext cx="2952177" cy="154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79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örkölypálinka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" y="230852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76179"/>
            <a:ext cx="1800200" cy="102868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95536" y="2708920"/>
            <a:ext cx="8352928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Caladea" panose="02040503050406030204" pitchFamily="18" charset="-18"/>
              </a:rPr>
              <a:t>Magyarország legeredményesebb pálinkafőzdéje 2018. I. helyezett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53563" y="4077072"/>
            <a:ext cx="6120680" cy="7694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powder">
            <a:bevelT prst="convex"/>
            <a:extrusionClr>
              <a:schemeClr val="accent2">
                <a:lumMod val="20000"/>
                <a:lumOff val="80000"/>
              </a:schemeClr>
            </a:extrusionClr>
            <a:contourClr>
              <a:schemeClr val="accent2">
                <a:lumMod val="40000"/>
                <a:lumOff val="6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C00000"/>
                </a:solidFill>
                <a:latin typeface="Caladea" panose="02040503050406030204" pitchFamily="18" charset="-18"/>
              </a:rPr>
              <a:t>1 CSEPP PÁLINKA</a:t>
            </a:r>
          </a:p>
        </p:txBody>
      </p:sp>
      <p:pic>
        <p:nvPicPr>
          <p:cNvPr id="6146" name="Picture 2" descr="https://1csepppalinka.hu/wp-content/themes/csepppalinka/img/welcome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13" y="5013176"/>
            <a:ext cx="24955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Törkölypálinka Verseny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r"/>
            <a:r>
              <a:rPr lang="hu-HU" sz="2800" b="1" dirty="0" smtClean="0">
                <a:solidFill>
                  <a:srgbClr val="FFC000"/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Arany, </a:t>
            </a:r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Ezüst,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Bronz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 </a:t>
            </a:r>
          </a:p>
          <a:p>
            <a:pPr algn="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minősítésű pálinka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172786" y="2492896"/>
            <a:ext cx="6798427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PREKOP PÁLINKAHÁZ</a:t>
            </a:r>
            <a:endParaRPr lang="hu-HU" sz="28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231"/>
            <a:ext cx="1800200" cy="1028685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" y="223626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311957"/>
              </p:ext>
            </p:extLst>
          </p:nvPr>
        </p:nvGraphicFramePr>
        <p:xfrm>
          <a:off x="2330450" y="3653631"/>
          <a:ext cx="4483100" cy="628650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Bio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Kökény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Bio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Erdei 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som pálinka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7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ED7D3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2018.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é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vi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Országos Pálinka- és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T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örkölypálinka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V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Aparajita" panose="020B0604020202020204" pitchFamily="34" charset="0"/>
              </a:rPr>
              <a:t>erseny </a:t>
            </a: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" y="230852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76179"/>
            <a:ext cx="1800200" cy="102868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95536" y="2708920"/>
            <a:ext cx="8352928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Caladea" panose="02040503050406030204" pitchFamily="18" charset="-18"/>
              </a:rPr>
              <a:t>Magyarország legjobb pálinkája 2018.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95540" y="5291251"/>
            <a:ext cx="83529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800" b="1" dirty="0" smtClean="0">
                <a:solidFill>
                  <a:schemeClr val="accent6">
                    <a:lumMod val="75000"/>
                  </a:schemeClr>
                </a:solidFill>
                <a:latin typeface="Caladea" panose="02040503050406030204" pitchFamily="18" charset="-18"/>
              </a:rPr>
              <a:t>Brill Pálinkaház</a:t>
            </a:r>
            <a:endParaRPr lang="hu-HU" sz="3800" b="1" dirty="0">
              <a:solidFill>
                <a:schemeClr val="accent6">
                  <a:lumMod val="75000"/>
                </a:schemeClr>
              </a:solidFill>
              <a:latin typeface="Caladea" panose="02040503050406030204" pitchFamily="18" charset="-1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03356" y="3933056"/>
            <a:ext cx="8282766" cy="738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 prstMaterial="powder">
            <a:bevelT prst="convex"/>
            <a:extrusionClr>
              <a:schemeClr val="accent2">
                <a:lumMod val="40000"/>
                <a:lumOff val="60000"/>
              </a:schemeClr>
            </a:extrusionClr>
            <a:contourClr>
              <a:schemeClr val="accent2">
                <a:lumMod val="40000"/>
                <a:lumOff val="6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4200" b="1" dirty="0" smtClean="0">
                <a:solidFill>
                  <a:srgbClr val="C00000"/>
                </a:solidFill>
                <a:latin typeface="Caladea" panose="02040503050406030204" pitchFamily="18" charset="-18"/>
              </a:rPr>
              <a:t>Jázmin szőlő pálinka</a:t>
            </a:r>
            <a:endParaRPr lang="hu-HU" sz="4200" b="1" dirty="0">
              <a:solidFill>
                <a:srgbClr val="C00000"/>
              </a:solidFill>
              <a:latin typeface="Caladea" panose="02040503050406030204" pitchFamily="18" charset="-18"/>
            </a:endParaRPr>
          </a:p>
        </p:txBody>
      </p:sp>
      <p:pic>
        <p:nvPicPr>
          <p:cNvPr id="10" name="Kép 9" descr="C:\Users\dulvht\Desktop\CÉH\Rendezvények\10 éves évforduló\Logok\brill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7982" y="5013176"/>
            <a:ext cx="2952177" cy="154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20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" y="230852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76179"/>
            <a:ext cx="1800200" cy="102868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95536" y="2708920"/>
            <a:ext cx="8352928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prstClr val="black"/>
                </a:solidFill>
                <a:latin typeface="Caladea" panose="02040503050406030204" pitchFamily="18" charset="-18"/>
              </a:rPr>
              <a:t>Pálinka Életmű Díj </a:t>
            </a:r>
          </a:p>
          <a:p>
            <a:pPr algn="ctr"/>
            <a:r>
              <a:rPr lang="hu-HU" sz="3200" b="1" dirty="0" smtClean="0">
                <a:solidFill>
                  <a:prstClr val="black"/>
                </a:solidFill>
                <a:latin typeface="Caladea" panose="02040503050406030204" pitchFamily="18" charset="-18"/>
              </a:rPr>
              <a:t>2018</a:t>
            </a:r>
            <a:endParaRPr lang="hu-HU" sz="3200" b="1" dirty="0" smtClean="0">
              <a:solidFill>
                <a:prstClr val="black"/>
              </a:solidFill>
              <a:latin typeface="Caladea" panose="02040503050406030204" pitchFamily="18" charset="-18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95536" y="4107711"/>
            <a:ext cx="8136904" cy="7078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powder">
            <a:bevelT prst="convex"/>
            <a:extrusionClr>
              <a:schemeClr val="accent2">
                <a:lumMod val="20000"/>
                <a:lumOff val="80000"/>
              </a:schemeClr>
            </a:extrusionClr>
            <a:contourClr>
              <a:schemeClr val="accent2">
                <a:lumMod val="40000"/>
                <a:lumOff val="6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C00000"/>
                </a:solidFill>
                <a:latin typeface="Caladea" panose="02040503050406030204" pitchFamily="18" charset="-18"/>
              </a:rPr>
              <a:t>Dr. Oroszné Dr. </a:t>
            </a:r>
            <a:r>
              <a:rPr lang="hu-HU" sz="4000" b="1" dirty="0" err="1" smtClean="0">
                <a:solidFill>
                  <a:srgbClr val="C00000"/>
                </a:solidFill>
                <a:latin typeface="Caladea" panose="02040503050406030204" pitchFamily="18" charset="-18"/>
              </a:rPr>
              <a:t>Prekop</a:t>
            </a:r>
            <a:r>
              <a:rPr lang="hu-HU" sz="4000" b="1" dirty="0" smtClean="0">
                <a:solidFill>
                  <a:srgbClr val="C00000"/>
                </a:solidFill>
                <a:latin typeface="Caladea" panose="02040503050406030204" pitchFamily="18" charset="-18"/>
              </a:rPr>
              <a:t> Erzsébet </a:t>
            </a:r>
            <a:endParaRPr lang="hu-HU" sz="4000" b="1" dirty="0" smtClean="0">
              <a:solidFill>
                <a:srgbClr val="C00000"/>
              </a:solidFill>
              <a:latin typeface="Caladea" panose="020405030504060302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958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" y="230852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76179"/>
            <a:ext cx="1800200" cy="102868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95536" y="2708920"/>
            <a:ext cx="8352928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prstClr val="black"/>
                </a:solidFill>
                <a:latin typeface="Caladea" panose="02040503050406030204" pitchFamily="18" charset="-18"/>
              </a:rPr>
              <a:t>Pálinka Életmű Díj </a:t>
            </a:r>
          </a:p>
          <a:p>
            <a:pPr algn="ctr"/>
            <a:r>
              <a:rPr lang="hu-HU" sz="3200" b="1" dirty="0" smtClean="0">
                <a:solidFill>
                  <a:prstClr val="black"/>
                </a:solidFill>
                <a:latin typeface="Caladea" panose="02040503050406030204" pitchFamily="18" charset="-18"/>
              </a:rPr>
              <a:t>2018</a:t>
            </a:r>
            <a:endParaRPr lang="hu-HU" sz="3200" b="1" dirty="0" smtClean="0">
              <a:solidFill>
                <a:prstClr val="black"/>
              </a:solidFill>
              <a:latin typeface="Caladea" panose="02040503050406030204" pitchFamily="18" charset="-18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39552" y="4107711"/>
            <a:ext cx="7992888" cy="7078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powder">
            <a:bevelT prst="convex"/>
            <a:extrusionClr>
              <a:schemeClr val="accent2">
                <a:lumMod val="20000"/>
                <a:lumOff val="80000"/>
              </a:schemeClr>
            </a:extrusionClr>
            <a:contourClr>
              <a:schemeClr val="accent2">
                <a:lumMod val="40000"/>
                <a:lumOff val="6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C00000"/>
                </a:solidFill>
                <a:latin typeface="Caladea" panose="02040503050406030204" pitchFamily="18" charset="-18"/>
              </a:rPr>
              <a:t>Bolyhos László</a:t>
            </a:r>
            <a:endParaRPr lang="hu-HU" sz="4000" b="1" dirty="0" smtClean="0">
              <a:solidFill>
                <a:srgbClr val="C00000"/>
              </a:solidFill>
              <a:latin typeface="Caladea" panose="020405030504060302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228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" y="230852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76179"/>
            <a:ext cx="1800200" cy="102868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95536" y="2708920"/>
            <a:ext cx="8352928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prstClr val="black"/>
                </a:solidFill>
                <a:latin typeface="Caladea" panose="02040503050406030204" pitchFamily="18" charset="-18"/>
              </a:rPr>
              <a:t>Pálinka Életmű Díj </a:t>
            </a:r>
          </a:p>
          <a:p>
            <a:pPr algn="ctr"/>
            <a:r>
              <a:rPr lang="hu-HU" sz="3200" b="1" dirty="0" smtClean="0">
                <a:solidFill>
                  <a:prstClr val="black"/>
                </a:solidFill>
                <a:latin typeface="Caladea" panose="02040503050406030204" pitchFamily="18" charset="-18"/>
              </a:rPr>
              <a:t>2018</a:t>
            </a:r>
            <a:endParaRPr lang="hu-HU" sz="3200" b="1" dirty="0" smtClean="0">
              <a:solidFill>
                <a:prstClr val="black"/>
              </a:solidFill>
              <a:latin typeface="Caladea" panose="02040503050406030204" pitchFamily="18" charset="-18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39552" y="4107711"/>
            <a:ext cx="7992888" cy="7078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powder">
            <a:bevelT prst="convex"/>
            <a:extrusionClr>
              <a:schemeClr val="accent2">
                <a:lumMod val="20000"/>
                <a:lumOff val="80000"/>
              </a:schemeClr>
            </a:extrusionClr>
            <a:contourClr>
              <a:schemeClr val="accent2">
                <a:lumMod val="40000"/>
                <a:lumOff val="6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C00000"/>
                </a:solidFill>
                <a:latin typeface="Caladea" panose="02040503050406030204" pitchFamily="18" charset="-18"/>
              </a:rPr>
              <a:t>Békési Zoltán</a:t>
            </a:r>
            <a:endParaRPr lang="hu-HU" sz="4000" b="1" dirty="0" smtClean="0">
              <a:solidFill>
                <a:srgbClr val="C00000"/>
              </a:solidFill>
              <a:latin typeface="Caladea" panose="020405030504060302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378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0" y="-28938"/>
            <a:ext cx="9144000" cy="223380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rgbClr val="1F497D">
                  <a:lumMod val="75000"/>
                </a:srgbClr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Aparajita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" y="2308521"/>
            <a:ext cx="9144000" cy="117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  <a:latin typeface="Brandon Grotesque Regular" panose="020B0503020203060202" pitchFamily="34" charset="-1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76179"/>
            <a:ext cx="1800200" cy="102868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95536" y="2708920"/>
            <a:ext cx="8352928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prstClr val="black"/>
                </a:solidFill>
                <a:latin typeface="Caladea" panose="02040503050406030204" pitchFamily="18" charset="-18"/>
              </a:rPr>
              <a:t>Pálinka Életmű Díj </a:t>
            </a:r>
          </a:p>
          <a:p>
            <a:pPr algn="ctr"/>
            <a:r>
              <a:rPr lang="hu-HU" sz="3200" b="1" dirty="0" smtClean="0">
                <a:solidFill>
                  <a:prstClr val="black"/>
                </a:solidFill>
                <a:latin typeface="Caladea" panose="02040503050406030204" pitchFamily="18" charset="-18"/>
              </a:rPr>
              <a:t>2017</a:t>
            </a:r>
            <a:endParaRPr lang="hu-HU" sz="3200" b="1" dirty="0" smtClean="0">
              <a:solidFill>
                <a:prstClr val="black"/>
              </a:solidFill>
              <a:latin typeface="Caladea" panose="02040503050406030204" pitchFamily="18" charset="-18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39552" y="4107711"/>
            <a:ext cx="7992888" cy="7078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powder">
            <a:bevelT prst="convex"/>
            <a:extrusionClr>
              <a:schemeClr val="accent2">
                <a:lumMod val="20000"/>
                <a:lumOff val="80000"/>
              </a:schemeClr>
            </a:extrusionClr>
            <a:contourClr>
              <a:schemeClr val="accent2">
                <a:lumMod val="40000"/>
                <a:lumOff val="6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C00000"/>
                </a:solidFill>
                <a:latin typeface="Caladea" panose="02040503050406030204" pitchFamily="18" charset="-18"/>
              </a:rPr>
              <a:t>Baráti Péter</a:t>
            </a:r>
            <a:endParaRPr lang="hu-HU" sz="4000" b="1" dirty="0" smtClean="0">
              <a:solidFill>
                <a:srgbClr val="C00000"/>
              </a:solidFill>
              <a:latin typeface="Caladea" panose="020405030504060302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496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4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r>
              <a:rPr lang="hu-HU" sz="1200" b="1" dirty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1200" b="1" dirty="0" smtClean="0">
                <a:solidFill>
                  <a:srgbClr val="C00000"/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                                                                </a:t>
            </a:r>
            <a:r>
              <a:rPr lang="hu-H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 </a:t>
            </a:r>
            <a:r>
              <a:rPr lang="hu-H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Országkóstoló</a:t>
            </a:r>
            <a:r>
              <a:rPr lang="hu-H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</a:p>
          <a:p>
            <a:r>
              <a:rPr lang="hu-H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</a:t>
            </a:r>
            <a:r>
              <a:rPr lang="hu-H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                                      </a:t>
            </a:r>
            <a:r>
              <a:rPr lang="hu-H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Elnöksége</a:t>
            </a:r>
            <a:endParaRPr lang="hu-HU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171364" y="2636912"/>
            <a:ext cx="67850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3000" b="1" dirty="0">
                <a:latin typeface="Caladea" panose="02040503050406030204"/>
              </a:rPr>
              <a:t>Mihályi </a:t>
            </a:r>
            <a:r>
              <a:rPr lang="hu-HU" sz="3000" b="1" dirty="0" smtClean="0">
                <a:latin typeface="Caladea" panose="02040503050406030204"/>
              </a:rPr>
              <a:t>László</a:t>
            </a:r>
          </a:p>
          <a:p>
            <a:pPr>
              <a:spcAft>
                <a:spcPts val="1200"/>
              </a:spcAft>
            </a:pPr>
            <a:r>
              <a:rPr lang="hu-HU" sz="3000" b="1" dirty="0" smtClean="0">
                <a:latin typeface="Caladea" panose="02040503050406030204"/>
              </a:rPr>
              <a:t>                                                      Béli Géza	</a:t>
            </a:r>
            <a:endParaRPr lang="hu-HU" sz="3000" b="1" dirty="0">
              <a:latin typeface="Caladea" panose="02040503050406030204"/>
            </a:endParaRPr>
          </a:p>
          <a:p>
            <a:pPr algn="ctr">
              <a:spcAft>
                <a:spcPts val="1200"/>
              </a:spcAft>
            </a:pPr>
            <a:r>
              <a:rPr lang="hu-HU" sz="3000" b="1" dirty="0" smtClean="0">
                <a:latin typeface="Caladea" panose="02040503050406030204"/>
              </a:rPr>
              <a:t>Halász </a:t>
            </a:r>
            <a:r>
              <a:rPr lang="hu-HU" sz="3000" b="1" dirty="0">
                <a:latin typeface="Caladea" panose="02040503050406030204"/>
              </a:rPr>
              <a:t>Róbert</a:t>
            </a:r>
          </a:p>
          <a:p>
            <a:pPr algn="ctr">
              <a:spcAft>
                <a:spcPts val="1200"/>
              </a:spcAft>
            </a:pPr>
            <a:r>
              <a:rPr lang="hu-HU" sz="3000" b="1" dirty="0" err="1" smtClean="0">
                <a:latin typeface="Caladea" panose="02040503050406030204"/>
              </a:rPr>
              <a:t>Sélleiné</a:t>
            </a:r>
            <a:r>
              <a:rPr lang="hu-HU" sz="3000" b="1" dirty="0" smtClean="0">
                <a:latin typeface="Caladea" panose="02040503050406030204"/>
              </a:rPr>
              <a:t> </a:t>
            </a:r>
            <a:r>
              <a:rPr lang="hu-HU" sz="3000" b="1" dirty="0">
                <a:latin typeface="Caladea" panose="02040503050406030204"/>
              </a:rPr>
              <a:t>Domján Zsuzsanna</a:t>
            </a:r>
          </a:p>
          <a:p>
            <a:endParaRPr lang="hu-HU" dirty="0"/>
          </a:p>
        </p:txBody>
      </p:sp>
      <p:pic>
        <p:nvPicPr>
          <p:cNvPr id="17" name="Kép 16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1364" y="425418"/>
            <a:ext cx="1081263" cy="131786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23" y="652301"/>
            <a:ext cx="1512168" cy="864095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1331640" y="3284984"/>
            <a:ext cx="3528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latin typeface="Caladea" panose="02040503050406030204"/>
              </a:rPr>
              <a:t>Kielmayer </a:t>
            </a:r>
            <a:r>
              <a:rPr lang="hu-HU" sz="3000" b="1" dirty="0">
                <a:latin typeface="Caladea" panose="02040503050406030204"/>
              </a:rPr>
              <a:t>Kristian</a:t>
            </a:r>
            <a:endParaRPr lang="hu-HU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285" y="5911850"/>
            <a:ext cx="13414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8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-1" y="-28938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PÁLINKABÍRÁLÓK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43699" y="1199762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331640" y="2230760"/>
            <a:ext cx="7020784" cy="483209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hu-HU" sz="2200" b="1" dirty="0" smtClean="0">
                <a:latin typeface="Garamond" panose="02020404030301010803" pitchFamily="18" charset="0"/>
              </a:rPr>
              <a:t>Badics Katalin</a:t>
            </a:r>
          </a:p>
          <a:p>
            <a:r>
              <a:rPr lang="hu-HU" sz="2200" b="1" dirty="0" smtClean="0">
                <a:latin typeface="Garamond" panose="02020404030301010803" pitchFamily="18" charset="0"/>
              </a:rPr>
              <a:t>Balogh Krisztián Bognár Sándor</a:t>
            </a:r>
          </a:p>
          <a:p>
            <a:r>
              <a:rPr lang="hu-HU" sz="2200" b="1" dirty="0" smtClean="0">
                <a:latin typeface="Garamond" panose="02020404030301010803" pitchFamily="18" charset="0"/>
              </a:rPr>
              <a:t>Borsos Botond</a:t>
            </a:r>
            <a:endParaRPr lang="hu-HU" sz="2200" b="1" dirty="0">
              <a:latin typeface="Garamond" panose="02020404030301010803" pitchFamily="18" charset="0"/>
            </a:endParaRPr>
          </a:p>
          <a:p>
            <a:r>
              <a:rPr lang="hu-HU" sz="2200" b="1" dirty="0" err="1" smtClean="0">
                <a:latin typeface="Garamond" panose="02020404030301010803" pitchFamily="18" charset="0"/>
              </a:rPr>
              <a:t>Csalló</a:t>
            </a:r>
            <a:r>
              <a:rPr lang="hu-HU" sz="2200" b="1" dirty="0" smtClean="0">
                <a:latin typeface="Garamond" panose="02020404030301010803" pitchFamily="18" charset="0"/>
              </a:rPr>
              <a:t> Gergő</a:t>
            </a:r>
          </a:p>
          <a:p>
            <a:r>
              <a:rPr lang="hu-HU" sz="22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Csendes </a:t>
            </a:r>
            <a:r>
              <a:rPr lang="hu-HU" sz="2200" b="1" dirty="0">
                <a:solidFill>
                  <a:srgbClr val="C00000"/>
                </a:solidFill>
                <a:latin typeface="Garamond" panose="02020404030301010803" pitchFamily="18" charset="0"/>
              </a:rPr>
              <a:t>Zsolt</a:t>
            </a:r>
          </a:p>
          <a:p>
            <a:r>
              <a:rPr lang="hu-HU" sz="2200" b="1" dirty="0" smtClean="0">
                <a:latin typeface="Garamond" panose="02020404030301010803" pitchFamily="18" charset="0"/>
              </a:rPr>
              <a:t>Dr. Gyenesei István Dr. </a:t>
            </a:r>
            <a:r>
              <a:rPr lang="hu-HU" sz="2200" b="1" dirty="0" err="1" smtClean="0">
                <a:latin typeface="Garamond" panose="02020404030301010803" pitchFamily="18" charset="0"/>
              </a:rPr>
              <a:t>Rauf</a:t>
            </a:r>
            <a:r>
              <a:rPr lang="hu-HU" sz="2200" b="1" dirty="0" smtClean="0">
                <a:latin typeface="Garamond" panose="02020404030301010803" pitchFamily="18" charset="0"/>
              </a:rPr>
              <a:t> Csaba</a:t>
            </a:r>
          </a:p>
          <a:p>
            <a:r>
              <a:rPr lang="hu-HU" sz="2200" b="1" dirty="0" smtClean="0">
                <a:latin typeface="Garamond" panose="02020404030301010803" pitchFamily="18" charset="0"/>
              </a:rPr>
              <a:t>Dubai </a:t>
            </a:r>
            <a:r>
              <a:rPr lang="hu-HU" sz="2200" b="1" dirty="0">
                <a:latin typeface="Garamond" panose="02020404030301010803" pitchFamily="18" charset="0"/>
              </a:rPr>
              <a:t>Éva</a:t>
            </a:r>
          </a:p>
          <a:p>
            <a:endParaRPr lang="hu-HU" sz="2200" b="1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endParaRPr lang="hu-HU" sz="2200" b="1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endParaRPr lang="hu-HU" sz="2200" b="1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endParaRPr lang="hu-HU" sz="2200" b="1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hu-HU" sz="22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Dúl </a:t>
            </a:r>
            <a:r>
              <a:rPr lang="hu-HU" sz="2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Udó</a:t>
            </a:r>
            <a:r>
              <a:rPr lang="hu-HU" sz="2200" b="1" dirty="0">
                <a:solidFill>
                  <a:srgbClr val="C00000"/>
                </a:solidFill>
                <a:latin typeface="Garamond" panose="02020404030301010803" pitchFamily="18" charset="0"/>
              </a:rPr>
              <a:t> Endre</a:t>
            </a:r>
          </a:p>
          <a:p>
            <a:r>
              <a:rPr lang="hu-HU" sz="2200" b="1" dirty="0">
                <a:latin typeface="Garamond" panose="02020404030301010803" pitchFamily="18" charset="0"/>
              </a:rPr>
              <a:t>Erős Sándor</a:t>
            </a:r>
          </a:p>
          <a:p>
            <a:r>
              <a:rPr lang="hu-HU" sz="22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Gulyás </a:t>
            </a:r>
            <a:r>
              <a:rPr lang="hu-HU" sz="2200" b="1" dirty="0">
                <a:solidFill>
                  <a:srgbClr val="C00000"/>
                </a:solidFill>
                <a:latin typeface="Garamond" panose="02020404030301010803" pitchFamily="18" charset="0"/>
              </a:rPr>
              <a:t>Csaba</a:t>
            </a:r>
          </a:p>
          <a:p>
            <a:r>
              <a:rPr lang="hu-HU" sz="2200" b="1" dirty="0" err="1" smtClean="0">
                <a:latin typeface="Garamond" panose="02020404030301010803" pitchFamily="18" charset="0"/>
              </a:rPr>
              <a:t>Gyurok</a:t>
            </a:r>
            <a:r>
              <a:rPr lang="hu-HU" sz="2200" b="1" dirty="0" smtClean="0">
                <a:latin typeface="Garamond" panose="02020404030301010803" pitchFamily="18" charset="0"/>
              </a:rPr>
              <a:t> </a:t>
            </a:r>
            <a:r>
              <a:rPr lang="hu-HU" sz="2200" b="1" dirty="0" err="1" smtClean="0">
                <a:latin typeface="Garamond" panose="02020404030301010803" pitchFamily="18" charset="0"/>
              </a:rPr>
              <a:t>Ernőszabó</a:t>
            </a:r>
            <a:r>
              <a:rPr lang="hu-HU" sz="2200" b="1" dirty="0" smtClean="0">
                <a:latin typeface="Garamond" panose="02020404030301010803" pitchFamily="18" charset="0"/>
              </a:rPr>
              <a:t> </a:t>
            </a:r>
          </a:p>
          <a:p>
            <a:r>
              <a:rPr lang="hu-HU" sz="2200" b="1" dirty="0" smtClean="0">
                <a:latin typeface="Garamond" panose="02020404030301010803" pitchFamily="18" charset="0"/>
              </a:rPr>
              <a:t>Kis </a:t>
            </a:r>
            <a:r>
              <a:rPr lang="hu-HU" sz="2200" b="1" dirty="0">
                <a:latin typeface="Garamond" panose="02020404030301010803" pitchFamily="18" charset="0"/>
              </a:rPr>
              <a:t>B</a:t>
            </a:r>
            <a:r>
              <a:rPr lang="hu-HU" sz="2200" b="1" dirty="0" smtClean="0">
                <a:latin typeface="Garamond" panose="02020404030301010803" pitchFamily="18" charset="0"/>
              </a:rPr>
              <a:t>alázs</a:t>
            </a:r>
          </a:p>
          <a:p>
            <a:r>
              <a:rPr lang="hu-HU" sz="22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Kovács András</a:t>
            </a:r>
          </a:p>
          <a:p>
            <a:r>
              <a:rPr lang="hu-HU" sz="2200" b="1" dirty="0" err="1" smtClean="0">
                <a:latin typeface="Garamond" panose="02020404030301010803" pitchFamily="18" charset="0"/>
              </a:rPr>
              <a:t>Ledő</a:t>
            </a:r>
            <a:r>
              <a:rPr lang="hu-HU" sz="2200" b="1" dirty="0" smtClean="0">
                <a:latin typeface="Garamond" panose="02020404030301010803" pitchFamily="18" charset="0"/>
              </a:rPr>
              <a:t> Mónika</a:t>
            </a:r>
          </a:p>
          <a:p>
            <a:r>
              <a:rPr lang="hu-HU" sz="2200" b="1" dirty="0" smtClean="0">
                <a:latin typeface="Garamond" panose="02020404030301010803" pitchFamily="18" charset="0"/>
              </a:rPr>
              <a:t>Nagy Attila </a:t>
            </a:r>
            <a:endParaRPr lang="hu-HU" sz="2200" b="1" dirty="0">
              <a:latin typeface="Garamond" panose="02020404030301010803" pitchFamily="18" charset="0"/>
            </a:endParaRPr>
          </a:p>
          <a:p>
            <a:pPr lvl="0"/>
            <a:r>
              <a:rPr lang="hu-HU" sz="2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Nyilasi</a:t>
            </a:r>
            <a:r>
              <a:rPr lang="hu-HU" sz="2200" b="1" dirty="0">
                <a:solidFill>
                  <a:srgbClr val="C00000"/>
                </a:solidFill>
                <a:latin typeface="Garamond" panose="02020404030301010803" pitchFamily="18" charset="0"/>
              </a:rPr>
              <a:t> Béla</a:t>
            </a:r>
          </a:p>
          <a:p>
            <a:pPr lvl="0"/>
            <a:r>
              <a:rPr lang="hu-HU" sz="2200" b="1" dirty="0" err="1">
                <a:solidFill>
                  <a:prstClr val="black"/>
                </a:solidFill>
                <a:latin typeface="Garamond" panose="02020404030301010803" pitchFamily="18" charset="0"/>
              </a:rPr>
              <a:t>Pach</a:t>
            </a:r>
            <a:r>
              <a:rPr lang="hu-HU" sz="2200" b="1" dirty="0">
                <a:solidFill>
                  <a:prstClr val="black"/>
                </a:solidFill>
                <a:latin typeface="Garamond" panose="02020404030301010803" pitchFamily="18" charset="0"/>
              </a:rPr>
              <a:t> Gábor</a:t>
            </a:r>
          </a:p>
          <a:p>
            <a:endParaRPr lang="hu-HU" sz="2200" b="1" dirty="0" smtClean="0">
              <a:latin typeface="Garamond" panose="02020404030301010803" pitchFamily="18" charset="0"/>
            </a:endParaRPr>
          </a:p>
          <a:p>
            <a:endParaRPr lang="hu-HU" sz="2200" b="1" dirty="0" smtClean="0">
              <a:latin typeface="Garamond" panose="02020404030301010803" pitchFamily="18" charset="0"/>
            </a:endParaRPr>
          </a:p>
          <a:p>
            <a:endParaRPr lang="hu-HU" sz="2200" b="1" dirty="0">
              <a:latin typeface="Garamond" panose="02020404030301010803" pitchFamily="18" charset="0"/>
            </a:endParaRPr>
          </a:p>
          <a:p>
            <a:endParaRPr lang="hu-HU" sz="2200" b="1" dirty="0" smtClean="0">
              <a:latin typeface="Garamond" panose="02020404030301010803" pitchFamily="18" charset="0"/>
            </a:endParaRPr>
          </a:p>
          <a:p>
            <a:pPr lvl="0"/>
            <a:r>
              <a:rPr lang="hu-HU" sz="22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Pataki </a:t>
            </a:r>
            <a:r>
              <a:rPr lang="hu-HU" sz="2200" b="1" dirty="0">
                <a:solidFill>
                  <a:srgbClr val="C00000"/>
                </a:solidFill>
                <a:latin typeface="Garamond" panose="02020404030301010803" pitchFamily="18" charset="0"/>
              </a:rPr>
              <a:t>Attila</a:t>
            </a:r>
          </a:p>
          <a:p>
            <a:pPr lvl="0"/>
            <a:r>
              <a:rPr lang="hu-HU" sz="2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Pavlicsek</a:t>
            </a:r>
            <a:r>
              <a:rPr lang="hu-HU" sz="2200" b="1" dirty="0">
                <a:solidFill>
                  <a:srgbClr val="C00000"/>
                </a:solidFill>
                <a:latin typeface="Garamond" panose="02020404030301010803" pitchFamily="18" charset="0"/>
              </a:rPr>
              <a:t> Csaba</a:t>
            </a:r>
          </a:p>
          <a:p>
            <a:pPr lvl="0"/>
            <a:r>
              <a:rPr lang="hu-HU" sz="2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Pucsok</a:t>
            </a:r>
            <a:r>
              <a:rPr lang="hu-HU" sz="2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hu-HU" sz="22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Sándor </a:t>
            </a:r>
          </a:p>
          <a:p>
            <a:pPr lvl="0"/>
            <a:r>
              <a:rPr lang="hu-HU" sz="2200" b="1" dirty="0" smtClean="0">
                <a:latin typeface="Garamond" panose="02020404030301010803" pitchFamily="18" charset="0"/>
              </a:rPr>
              <a:t>Raffai </a:t>
            </a:r>
            <a:r>
              <a:rPr lang="hu-HU" sz="2200" b="1" dirty="0">
                <a:latin typeface="Garamond" panose="02020404030301010803" pitchFamily="18" charset="0"/>
              </a:rPr>
              <a:t>Tamás</a:t>
            </a:r>
          </a:p>
          <a:p>
            <a:r>
              <a:rPr lang="hu-HU" sz="2200" b="1" dirty="0" smtClean="0">
                <a:latin typeface="Garamond" panose="02020404030301010803" pitchFamily="18" charset="0"/>
              </a:rPr>
              <a:t>Soós Kálmán</a:t>
            </a:r>
          </a:p>
          <a:p>
            <a:r>
              <a:rPr lang="hu-HU" sz="2200" b="1" dirty="0" smtClean="0">
                <a:latin typeface="Garamond" panose="02020404030301010803" pitchFamily="18" charset="0"/>
              </a:rPr>
              <a:t>Szabó Ferenc</a:t>
            </a:r>
          </a:p>
          <a:p>
            <a:r>
              <a:rPr lang="hu-HU" sz="2200" b="1" dirty="0" smtClean="0">
                <a:latin typeface="Garamond" panose="02020404030301010803" pitchFamily="18" charset="0"/>
              </a:rPr>
              <a:t>Szikora Dániel </a:t>
            </a:r>
            <a:endParaRPr lang="hu-HU" sz="2200" b="1" dirty="0">
              <a:latin typeface="Garamond" panose="02020404030301010803" pitchFamily="18" charset="0"/>
            </a:endParaRPr>
          </a:p>
          <a:p>
            <a:r>
              <a:rPr lang="hu-HU" sz="22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Szöllősi </a:t>
            </a:r>
            <a:r>
              <a:rPr lang="hu-HU" sz="2200" b="1" dirty="0">
                <a:solidFill>
                  <a:srgbClr val="C00000"/>
                </a:solidFill>
                <a:latin typeface="Garamond" panose="02020404030301010803" pitchFamily="18" charset="0"/>
              </a:rPr>
              <a:t>Edit</a:t>
            </a:r>
          </a:p>
          <a:p>
            <a:r>
              <a:rPr lang="hu-HU" sz="22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Takács </a:t>
            </a:r>
            <a:r>
              <a:rPr lang="hu-HU" sz="2200" b="1" dirty="0">
                <a:solidFill>
                  <a:srgbClr val="C00000"/>
                </a:solidFill>
                <a:latin typeface="Garamond" panose="02020404030301010803" pitchFamily="18" charset="0"/>
              </a:rPr>
              <a:t>László</a:t>
            </a:r>
          </a:p>
          <a:p>
            <a:r>
              <a:rPr lang="hu-HU" sz="2200" b="1" dirty="0" smtClean="0">
                <a:latin typeface="Garamond" panose="02020404030301010803" pitchFamily="18" charset="0"/>
              </a:rPr>
              <a:t>Varga Imre</a:t>
            </a:r>
          </a:p>
        </p:txBody>
      </p:sp>
      <p:pic>
        <p:nvPicPr>
          <p:cNvPr id="17" name="Kép 16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1364" y="425418"/>
            <a:ext cx="1081263" cy="131786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23" y="652301"/>
            <a:ext cx="1512168" cy="864095"/>
          </a:xfrm>
          <a:prstGeom prst="rect">
            <a:avLst/>
          </a:prstGeom>
        </p:spPr>
      </p:pic>
      <p:pic>
        <p:nvPicPr>
          <p:cNvPr id="18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1" y="5903440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9616" y="4272"/>
            <a:ext cx="9144000" cy="165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12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endParaRPr lang="hu-HU" sz="2800" b="1" dirty="0" smtClean="0">
              <a:solidFill>
                <a:srgbClr val="C00000"/>
              </a:solidFill>
              <a:latin typeface="Caladea" panose="02040503050406030204" pitchFamily="18" charset="-18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hu-H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BIZOTTSÁGI </a:t>
            </a:r>
          </a:p>
          <a:p>
            <a:pPr algn="ctr"/>
            <a:r>
              <a:rPr lang="hu-H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adea" panose="02040503050406030204" pitchFamily="18" charset="-18"/>
                <a:ea typeface="Tahoma" pitchFamily="34" charset="0"/>
                <a:cs typeface="Times New Roman" pitchFamily="18" charset="0"/>
              </a:rPr>
              <a:t>TAGOK</a:t>
            </a:r>
          </a:p>
        </p:txBody>
      </p:sp>
      <p:pic>
        <p:nvPicPr>
          <p:cNvPr id="13" name="Kép 12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28701" y="1228699"/>
            <a:ext cx="3429003" cy="971602"/>
          </a:xfrm>
          <a:prstGeom prst="rect">
            <a:avLst/>
          </a:prstGeom>
        </p:spPr>
      </p:pic>
      <p:pic>
        <p:nvPicPr>
          <p:cNvPr id="20" name="Kép 19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28699" y="4657699"/>
            <a:ext cx="3429003" cy="971602"/>
          </a:xfrm>
          <a:prstGeom prst="rect">
            <a:avLst/>
          </a:prstGeom>
        </p:spPr>
      </p:pic>
      <p:pic>
        <p:nvPicPr>
          <p:cNvPr id="21" name="Kép 20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943701" y="4607036"/>
            <a:ext cx="3429003" cy="971602"/>
          </a:xfrm>
          <a:prstGeom prst="rect">
            <a:avLst/>
          </a:prstGeom>
        </p:spPr>
      </p:pic>
      <p:pic>
        <p:nvPicPr>
          <p:cNvPr id="22" name="Kép 21" descr="palinkakivalosag_mi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27918" y="1259098"/>
            <a:ext cx="3429003" cy="971602"/>
          </a:xfrm>
          <a:prstGeom prst="rect">
            <a:avLst/>
          </a:prstGeom>
        </p:spPr>
      </p:pic>
      <p:pic>
        <p:nvPicPr>
          <p:cNvPr id="2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0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4" y="2113033"/>
            <a:ext cx="9144000" cy="117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Brandon Grotesque Regular" panose="020B0503020203060202" pitchFamily="34" charset="-1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71602" y="2217371"/>
            <a:ext cx="7416822" cy="624786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algn="ctr"/>
            <a:endParaRPr lang="hu-HU" sz="2200" b="1" dirty="0" smtClean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ctr"/>
            <a:r>
              <a:rPr lang="hu-HU" sz="22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Schmidt </a:t>
            </a:r>
            <a:r>
              <a:rPr lang="hu-HU" sz="2200" b="1" dirty="0">
                <a:solidFill>
                  <a:prstClr val="black"/>
                </a:solidFill>
                <a:latin typeface="Garamond" panose="02020404030301010803" pitchFamily="18" charset="0"/>
              </a:rPr>
              <a:t>Eszter</a:t>
            </a:r>
          </a:p>
          <a:p>
            <a:pPr algn="ctr"/>
            <a:r>
              <a:rPr lang="hu-HU" sz="2200" b="1" dirty="0" smtClean="0">
                <a:latin typeface="Garamond" panose="02020404030301010803" pitchFamily="18" charset="0"/>
              </a:rPr>
              <a:t>Kovács Anna</a:t>
            </a:r>
          </a:p>
          <a:p>
            <a:pPr algn="ctr"/>
            <a:r>
              <a:rPr lang="hu-HU" sz="2200" b="1" dirty="0" err="1" smtClean="0">
                <a:latin typeface="Garamond" panose="02020404030301010803" pitchFamily="18" charset="0"/>
              </a:rPr>
              <a:t>Somogyiné</a:t>
            </a:r>
            <a:r>
              <a:rPr lang="hu-HU" sz="2200" b="1" dirty="0" smtClean="0">
                <a:latin typeface="Garamond" panose="02020404030301010803" pitchFamily="18" charset="0"/>
              </a:rPr>
              <a:t> </a:t>
            </a:r>
            <a:r>
              <a:rPr lang="hu-HU" sz="2200" b="1" dirty="0" err="1" smtClean="0">
                <a:latin typeface="Garamond" panose="02020404030301010803" pitchFamily="18" charset="0"/>
              </a:rPr>
              <a:t>Árkossy</a:t>
            </a:r>
            <a:r>
              <a:rPr lang="hu-HU" sz="2200" b="1" dirty="0" smtClean="0">
                <a:latin typeface="Garamond" panose="02020404030301010803" pitchFamily="18" charset="0"/>
              </a:rPr>
              <a:t> Krisztina</a:t>
            </a:r>
          </a:p>
          <a:p>
            <a:pPr algn="ctr"/>
            <a:r>
              <a:rPr lang="hu-HU" sz="2200" b="1" dirty="0" smtClean="0">
                <a:latin typeface="Garamond" panose="02020404030301010803" pitchFamily="18" charset="0"/>
              </a:rPr>
              <a:t>Dr. Berki </a:t>
            </a:r>
            <a:r>
              <a:rPr lang="hu-HU" sz="2200" b="1" dirty="0">
                <a:latin typeface="Garamond" panose="02020404030301010803" pitchFamily="18" charset="0"/>
              </a:rPr>
              <a:t>Zolna</a:t>
            </a:r>
            <a:endParaRPr lang="hu-HU" sz="2200" dirty="0">
              <a:latin typeface="Garamond" panose="02020404030301010803" pitchFamily="18" charset="0"/>
            </a:endParaRPr>
          </a:p>
          <a:p>
            <a:pPr algn="ctr"/>
            <a:r>
              <a:rPr lang="hu-HU" sz="2200" b="1" dirty="0" smtClean="0">
                <a:latin typeface="Garamond" panose="02020404030301010803" pitchFamily="18" charset="0"/>
              </a:rPr>
              <a:t>Kárpáti </a:t>
            </a:r>
            <a:r>
              <a:rPr lang="hu-HU" sz="2200" b="1" dirty="0">
                <a:latin typeface="Garamond" panose="02020404030301010803" pitchFamily="18" charset="0"/>
              </a:rPr>
              <a:t>V</a:t>
            </a:r>
            <a:r>
              <a:rPr lang="hu-HU" sz="2200" b="1" dirty="0" smtClean="0">
                <a:latin typeface="Garamond" panose="02020404030301010803" pitchFamily="18" charset="0"/>
              </a:rPr>
              <a:t>iktória </a:t>
            </a:r>
          </a:p>
          <a:p>
            <a:pPr algn="ctr"/>
            <a:r>
              <a:rPr lang="hu-HU" sz="2200" b="1" dirty="0" smtClean="0">
                <a:latin typeface="Garamond" panose="02020404030301010803" pitchFamily="18" charset="0"/>
              </a:rPr>
              <a:t>Kerekes Pál</a:t>
            </a:r>
          </a:p>
          <a:p>
            <a:pPr algn="ctr"/>
            <a:r>
              <a:rPr lang="hu-HU" sz="2200" b="1" dirty="0" smtClean="0">
                <a:latin typeface="Garamond" panose="02020404030301010803" pitchFamily="18" charset="0"/>
              </a:rPr>
              <a:t>Kocsis Tibor </a:t>
            </a:r>
          </a:p>
          <a:p>
            <a:pPr algn="ctr"/>
            <a:r>
              <a:rPr lang="hu-HU" sz="2200" b="1" dirty="0" smtClean="0">
                <a:latin typeface="Garamond" panose="02020404030301010803" pitchFamily="18" charset="0"/>
              </a:rPr>
              <a:t>Krizl Edit</a:t>
            </a:r>
          </a:p>
          <a:p>
            <a:pPr algn="ctr"/>
            <a:endParaRPr lang="hu-HU" sz="2200" b="1" dirty="0" smtClean="0">
              <a:latin typeface="Garamond" panose="02020404030301010803" pitchFamily="18" charset="0"/>
            </a:endParaRPr>
          </a:p>
          <a:p>
            <a:pPr algn="ctr"/>
            <a:endParaRPr lang="hu-HU" sz="2200" b="1" dirty="0" smtClean="0">
              <a:latin typeface="Garamond" panose="02020404030301010803" pitchFamily="18" charset="0"/>
            </a:endParaRPr>
          </a:p>
          <a:p>
            <a:pPr algn="ctr"/>
            <a:endParaRPr lang="hu-HU" sz="2200" b="1" dirty="0">
              <a:latin typeface="Garamond" panose="02020404030301010803" pitchFamily="18" charset="0"/>
            </a:endParaRPr>
          </a:p>
          <a:p>
            <a:pPr algn="ctr"/>
            <a:endParaRPr lang="hu-HU" sz="2200" b="1" dirty="0" smtClean="0">
              <a:latin typeface="Garamond" panose="02020404030301010803" pitchFamily="18" charset="0"/>
            </a:endParaRPr>
          </a:p>
          <a:p>
            <a:pPr algn="ctr"/>
            <a:endParaRPr lang="hu-HU" sz="2200" b="1" dirty="0">
              <a:latin typeface="Garamond" panose="02020404030301010803" pitchFamily="18" charset="0"/>
            </a:endParaRPr>
          </a:p>
          <a:p>
            <a:pPr algn="ctr"/>
            <a:endParaRPr lang="hu-HU" sz="2200" b="1" dirty="0" smtClean="0">
              <a:latin typeface="Garamond" panose="02020404030301010803" pitchFamily="18" charset="0"/>
            </a:endParaRPr>
          </a:p>
          <a:p>
            <a:pPr algn="ctr"/>
            <a:endParaRPr lang="hu-HU" sz="2200" b="1" dirty="0" smtClean="0">
              <a:latin typeface="Garamond" panose="02020404030301010803" pitchFamily="18" charset="0"/>
            </a:endParaRPr>
          </a:p>
          <a:p>
            <a:pPr algn="ctr"/>
            <a:endParaRPr lang="hu-HU" sz="2200" b="1" dirty="0">
              <a:latin typeface="Garamond" panose="02020404030301010803" pitchFamily="18" charset="0"/>
            </a:endParaRPr>
          </a:p>
          <a:p>
            <a:pPr algn="ctr"/>
            <a:endParaRPr lang="hu-HU" sz="2200" b="1" dirty="0" smtClean="0">
              <a:latin typeface="Garamond" panose="02020404030301010803" pitchFamily="18" charset="0"/>
            </a:endParaRPr>
          </a:p>
          <a:p>
            <a:pPr algn="ctr"/>
            <a:endParaRPr lang="hu-HU" sz="2200" b="1" dirty="0" smtClean="0">
              <a:latin typeface="Garamond" panose="02020404030301010803" pitchFamily="18" charset="0"/>
            </a:endParaRPr>
          </a:p>
          <a:p>
            <a:pPr algn="ctr"/>
            <a:r>
              <a:rPr lang="hu-HU" sz="2200" b="1" dirty="0" smtClean="0">
                <a:latin typeface="Garamond" panose="02020404030301010803" pitchFamily="18" charset="0"/>
              </a:rPr>
              <a:t>László Györgyné</a:t>
            </a:r>
          </a:p>
          <a:p>
            <a:pPr algn="ctr"/>
            <a:r>
              <a:rPr lang="hu-HU" sz="2200" b="1" dirty="0" smtClean="0">
                <a:latin typeface="Garamond" panose="02020404030301010803" pitchFamily="18" charset="0"/>
              </a:rPr>
              <a:t>Madár Mihály</a:t>
            </a:r>
            <a:endParaRPr lang="hu-HU" sz="2200" dirty="0">
              <a:latin typeface="Garamond" panose="02020404030301010803" pitchFamily="18" charset="0"/>
            </a:endParaRPr>
          </a:p>
          <a:p>
            <a:pPr algn="ctr"/>
            <a:r>
              <a:rPr lang="hu-HU" sz="2200" b="1" dirty="0" smtClean="0">
                <a:latin typeface="Garamond" panose="02020404030301010803" pitchFamily="18" charset="0"/>
              </a:rPr>
              <a:t>Ravasz Tibor</a:t>
            </a:r>
          </a:p>
          <a:p>
            <a:pPr algn="ctr"/>
            <a:r>
              <a:rPr lang="hu-HU" sz="2200" b="1" dirty="0" err="1" smtClean="0">
                <a:latin typeface="Garamond" panose="02020404030301010803" pitchFamily="18" charset="0"/>
              </a:rPr>
              <a:t>Szimeonov</a:t>
            </a:r>
            <a:r>
              <a:rPr lang="hu-HU" sz="2200" b="1" dirty="0" smtClean="0">
                <a:latin typeface="Garamond" panose="02020404030301010803" pitchFamily="18" charset="0"/>
              </a:rPr>
              <a:t> </a:t>
            </a:r>
            <a:r>
              <a:rPr lang="hu-HU" sz="2200" b="1" dirty="0" err="1" smtClean="0">
                <a:latin typeface="Garamond" panose="02020404030301010803" pitchFamily="18" charset="0"/>
              </a:rPr>
              <a:t>Ilijan</a:t>
            </a:r>
            <a:endParaRPr lang="hu-HU" sz="2200" dirty="0" smtClean="0">
              <a:latin typeface="Garamond" panose="02020404030301010803" pitchFamily="18" charset="0"/>
            </a:endParaRPr>
          </a:p>
          <a:p>
            <a:pPr algn="ctr"/>
            <a:r>
              <a:rPr lang="hu-HU" sz="2200" b="1" dirty="0" smtClean="0">
                <a:latin typeface="Garamond" panose="02020404030301010803" pitchFamily="18" charset="0"/>
              </a:rPr>
              <a:t>Szitás Dóra</a:t>
            </a:r>
          </a:p>
          <a:p>
            <a:pPr algn="ctr"/>
            <a:r>
              <a:rPr lang="hu-HU" sz="2200" b="1" dirty="0" err="1" smtClean="0">
                <a:latin typeface="Garamond" panose="02020404030301010803" pitchFamily="18" charset="0"/>
              </a:rPr>
              <a:t>Vellner</a:t>
            </a:r>
            <a:r>
              <a:rPr lang="hu-HU" sz="2200" b="1" dirty="0" smtClean="0">
                <a:latin typeface="Garamond" panose="02020404030301010803" pitchFamily="18" charset="0"/>
              </a:rPr>
              <a:t> László </a:t>
            </a:r>
          </a:p>
          <a:p>
            <a:pPr algn="ctr"/>
            <a:r>
              <a:rPr lang="hu-HU" sz="2200" b="1" dirty="0" smtClean="0">
                <a:latin typeface="Garamond" panose="02020404030301010803" pitchFamily="18" charset="0"/>
              </a:rPr>
              <a:t>Dr. Zsigmond </a:t>
            </a:r>
            <a:r>
              <a:rPr lang="hu-HU" sz="2200" b="1" dirty="0">
                <a:latin typeface="Garamond" panose="02020404030301010803" pitchFamily="18" charset="0"/>
              </a:rPr>
              <a:t>Attila</a:t>
            </a:r>
            <a:endParaRPr lang="hu-HU" sz="2200" dirty="0">
              <a:latin typeface="Garamond" panose="02020404030301010803" pitchFamily="18" charset="0"/>
            </a:endParaRPr>
          </a:p>
          <a:p>
            <a:pPr algn="ctr"/>
            <a:endParaRPr lang="hu-HU" sz="2800" dirty="0"/>
          </a:p>
        </p:txBody>
      </p:sp>
      <p:pic>
        <p:nvPicPr>
          <p:cNvPr id="12" name="Kép 11" descr="palinka_logo_szl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1364" y="425418"/>
            <a:ext cx="1081263" cy="131786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23" y="652301"/>
            <a:ext cx="1512168" cy="864095"/>
          </a:xfrm>
          <a:prstGeom prst="rect">
            <a:avLst/>
          </a:prstGeom>
        </p:spPr>
      </p:pic>
      <p:pic>
        <p:nvPicPr>
          <p:cNvPr id="17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77" y="5914551"/>
            <a:ext cx="1340677" cy="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7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612576" y="2931102"/>
            <a:ext cx="10231117" cy="1470025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chemeClr val="tx2"/>
                </a:solidFill>
                <a:latin typeface="Caladea"/>
              </a:rPr>
              <a:t>KÖSZÖNJÜK A FIGYELEMET!</a:t>
            </a:r>
            <a:endParaRPr lang="hu-HU" b="1" dirty="0">
              <a:solidFill>
                <a:schemeClr val="tx2"/>
              </a:solidFill>
              <a:latin typeface="Caladea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9" y="1412776"/>
            <a:ext cx="2032700" cy="1143921"/>
          </a:xfrm>
          <a:prstGeom prst="rect">
            <a:avLst/>
          </a:prstGeom>
        </p:spPr>
      </p:pic>
      <p:pic>
        <p:nvPicPr>
          <p:cNvPr id="5" name="Kép 4" descr="palinka_logo_szl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5927" y="1021886"/>
            <a:ext cx="1502316" cy="18310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13088"/>
            <a:ext cx="2435926" cy="1461349"/>
          </a:xfrm>
          <a:prstGeom prst="rect">
            <a:avLst/>
          </a:prstGeom>
        </p:spPr>
      </p:pic>
      <p:grpSp>
        <p:nvGrpSpPr>
          <p:cNvPr id="18" name="Csoportba foglalás 17"/>
          <p:cNvGrpSpPr/>
          <p:nvPr/>
        </p:nvGrpSpPr>
        <p:grpSpPr>
          <a:xfrm>
            <a:off x="14068" y="-3212"/>
            <a:ext cx="9070691" cy="974814"/>
            <a:chOff x="14068" y="-3212"/>
            <a:chExt cx="9070691" cy="974814"/>
          </a:xfrm>
        </p:grpSpPr>
        <p:pic>
          <p:nvPicPr>
            <p:cNvPr id="10" name="Kép 9" descr="palinkakivalosag_mint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68" y="-3212"/>
              <a:ext cx="3429003" cy="971602"/>
            </a:xfrm>
            <a:prstGeom prst="rect">
              <a:avLst/>
            </a:prstGeom>
          </p:spPr>
        </p:pic>
        <p:pic>
          <p:nvPicPr>
            <p:cNvPr id="11" name="Kép 10" descr="palinkakivalosag_mint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3071" y="0"/>
              <a:ext cx="3429003" cy="971602"/>
            </a:xfrm>
            <a:prstGeom prst="rect">
              <a:avLst/>
            </a:prstGeom>
          </p:spPr>
        </p:pic>
        <p:pic>
          <p:nvPicPr>
            <p:cNvPr id="12" name="Kép 11" descr="palinkakivalosag_minta.png"/>
            <p:cNvPicPr>
              <a:picLocks noChangeAspect="1"/>
            </p:cNvPicPr>
            <p:nvPr/>
          </p:nvPicPr>
          <p:blipFill rotWithShape="1">
            <a:blip r:embed="rId5" cstate="print"/>
            <a:srcRect r="28047"/>
            <a:stretch/>
          </p:blipFill>
          <p:spPr>
            <a:xfrm>
              <a:off x="6867986" y="0"/>
              <a:ext cx="2216773" cy="971602"/>
            </a:xfrm>
            <a:prstGeom prst="rect">
              <a:avLst/>
            </a:prstGeom>
          </p:spPr>
        </p:pic>
      </p:grpSp>
      <p:grpSp>
        <p:nvGrpSpPr>
          <p:cNvPr id="19" name="Csoportba foglalás 18"/>
          <p:cNvGrpSpPr/>
          <p:nvPr/>
        </p:nvGrpSpPr>
        <p:grpSpPr>
          <a:xfrm>
            <a:off x="14068" y="5886398"/>
            <a:ext cx="9070691" cy="974814"/>
            <a:chOff x="14068" y="-3212"/>
            <a:chExt cx="9070691" cy="974814"/>
          </a:xfrm>
        </p:grpSpPr>
        <p:pic>
          <p:nvPicPr>
            <p:cNvPr id="20" name="Kép 19" descr="palinkakivalosag_mint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68" y="-3212"/>
              <a:ext cx="3429003" cy="971602"/>
            </a:xfrm>
            <a:prstGeom prst="rect">
              <a:avLst/>
            </a:prstGeom>
          </p:spPr>
        </p:pic>
        <p:pic>
          <p:nvPicPr>
            <p:cNvPr id="21" name="Kép 20" descr="palinkakivalosag_mint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3071" y="0"/>
              <a:ext cx="3429003" cy="971602"/>
            </a:xfrm>
            <a:prstGeom prst="rect">
              <a:avLst/>
            </a:prstGeom>
          </p:spPr>
        </p:pic>
        <p:pic>
          <p:nvPicPr>
            <p:cNvPr id="22" name="Kép 21" descr="palinkakivalosag_minta.png"/>
            <p:cNvPicPr>
              <a:picLocks noChangeAspect="1"/>
            </p:cNvPicPr>
            <p:nvPr/>
          </p:nvPicPr>
          <p:blipFill rotWithShape="1">
            <a:blip r:embed="rId5" cstate="print"/>
            <a:srcRect r="28047"/>
            <a:stretch/>
          </p:blipFill>
          <p:spPr>
            <a:xfrm>
              <a:off x="6867986" y="0"/>
              <a:ext cx="2216773" cy="971602"/>
            </a:xfrm>
            <a:prstGeom prst="rect">
              <a:avLst/>
            </a:prstGeom>
          </p:spPr>
        </p:pic>
      </p:grpSp>
      <p:pic>
        <p:nvPicPr>
          <p:cNvPr id="16" name="Picture 2" descr="C:\Users\szollosie\AppData\Local\Microsoft\Windows\Temporary Internet Files\Content.Outlook\E9OHF6E3\am_logo_szin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071" y="1264008"/>
            <a:ext cx="252837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2047</TotalTime>
  <Words>2472</Words>
  <Application>Microsoft Office PowerPoint</Application>
  <PresentationFormat>Diavetítés a képernyőre (4:3 oldalarány)</PresentationFormat>
  <Paragraphs>1154</Paragraphs>
  <Slides>98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98</vt:i4>
      </vt:variant>
    </vt:vector>
  </HeadingPairs>
  <TitlesOfParts>
    <vt:vector size="100" baseType="lpstr">
      <vt:lpstr>Office-téma</vt:lpstr>
      <vt:lpstr>1_Office-téma</vt:lpstr>
      <vt:lpstr>2018. évi Pálinka Országkóstoló  Díjátadó Gála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KÖSZÖNJÜK A FIGYELEMET!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Domján Zsuzsanna</dc:creator>
  <cp:lastModifiedBy>Szöllősi Edit</cp:lastModifiedBy>
  <cp:revision>190</cp:revision>
  <dcterms:created xsi:type="dcterms:W3CDTF">2016-07-18T11:40:01Z</dcterms:created>
  <dcterms:modified xsi:type="dcterms:W3CDTF">2018-06-27T17:03:22Z</dcterms:modified>
</cp:coreProperties>
</file>